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7"/>
  </p:notesMasterIdLst>
  <p:sldIdLst>
    <p:sldId id="431" r:id="rId2"/>
    <p:sldId id="306" r:id="rId3"/>
    <p:sldId id="430" r:id="rId4"/>
    <p:sldId id="258" r:id="rId5"/>
    <p:sldId id="317" r:id="rId6"/>
    <p:sldId id="341" r:id="rId7"/>
    <p:sldId id="267" r:id="rId8"/>
    <p:sldId id="288" r:id="rId9"/>
    <p:sldId id="269" r:id="rId10"/>
    <p:sldId id="280" r:id="rId11"/>
    <p:sldId id="313" r:id="rId12"/>
    <p:sldId id="314" r:id="rId13"/>
    <p:sldId id="270" r:id="rId14"/>
    <p:sldId id="265" r:id="rId15"/>
    <p:sldId id="323" r:id="rId16"/>
    <p:sldId id="324" r:id="rId17"/>
    <p:sldId id="283" r:id="rId18"/>
    <p:sldId id="433" r:id="rId19"/>
    <p:sldId id="434" r:id="rId20"/>
    <p:sldId id="435" r:id="rId21"/>
    <p:sldId id="274" r:id="rId22"/>
    <p:sldId id="275" r:id="rId23"/>
    <p:sldId id="276" r:id="rId24"/>
    <p:sldId id="279" r:id="rId25"/>
    <p:sldId id="277" r:id="rId26"/>
    <p:sldId id="278" r:id="rId27"/>
    <p:sldId id="261" r:id="rId28"/>
    <p:sldId id="282" r:id="rId29"/>
    <p:sldId id="307" r:id="rId30"/>
    <p:sldId id="263" r:id="rId31"/>
    <p:sldId id="322" r:id="rId32"/>
    <p:sldId id="319" r:id="rId33"/>
    <p:sldId id="264" r:id="rId34"/>
    <p:sldId id="418" r:id="rId35"/>
    <p:sldId id="432" r:id="rId36"/>
  </p:sldIdLst>
  <p:sldSz cx="12192000" cy="6858000"/>
  <p:notesSz cx="6858000" cy="9144000"/>
  <p:embeddedFontLst>
    <p:embeddedFont>
      <p:font typeface="Zona Pro ExtraBold" charset="0"/>
      <p:bold r:id="rId38"/>
    </p:embeddedFont>
    <p:embeddedFont>
      <p:font typeface="Zona Pro Regular" charset="0"/>
      <p:regular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Georgia" pitchFamily="18" charset="0"/>
      <p:regular r:id="rId44"/>
      <p:bold r:id="rId45"/>
      <p:italic r:id="rId46"/>
      <p:boldItalic r:id="rId47"/>
    </p:embeddedFont>
    <p:embeddedFont>
      <p:font typeface="Zona Pro SemiBold" charset="0"/>
      <p:bold r:id="rId48"/>
    </p:embeddedFont>
    <p:embeddedFont>
      <p:font typeface="Bahnschrift Light Condensed" pitchFamily="34" charset="0"/>
      <p:regular r:id="rId49"/>
    </p:embeddedFont>
    <p:embeddedFont>
      <p:font typeface="Proxima Nova Bl" charset="0"/>
      <p:bold r:id="rId50"/>
    </p:embeddedFont>
    <p:embeddedFont>
      <p:font typeface="Calibri Light" pitchFamily="34" charset="0"/>
      <p:regular r:id="rId51"/>
      <p:italic r:id="rId5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208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 horzBarState="maximized">
    <p:restoredLeft sz="15152" autoAdjust="0"/>
    <p:restoredTop sz="94660"/>
  </p:normalViewPr>
  <p:slideViewPr>
    <p:cSldViewPr snapToGrid="0">
      <p:cViewPr>
        <p:scale>
          <a:sx n="75" d="100"/>
          <a:sy n="75" d="100"/>
        </p:scale>
        <p:origin x="-1704" y="-1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26348-2E0D-419A-8CA5-C1DB08879F40}" type="datetimeFigureOut">
              <a:rPr lang="ru-RU" smtClean="0"/>
              <a:pPr/>
              <a:t>11.10.2023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3B569-0585-4EFE-8F32-751B29B208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42610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="" xmlns:p14="http://schemas.microsoft.com/office/powerpoint/2010/main" val="870638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0C277A3-0562-AC16-A644-1C39408EE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AADB6B1-D206-2768-0F3A-61215AFA45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C314566-45C7-3000-8897-2C165CC89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B2CC-B22B-4570-9689-428A98031AD9}" type="datetimeFigureOut">
              <a:rPr lang="ru-RU" smtClean="0"/>
              <a:pPr/>
              <a:t>11.10.2023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FFB60A9-962F-36D1-3E43-B09B2832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733F227-2CC3-6EB8-3A5F-49419902F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6AB1-A91A-43DA-B364-9EBA6A16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12950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BD7812-6B18-9297-28FE-FCB3B5ECB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D7F0554-C7F5-318F-A2AA-424FC02C9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CF9FCD5-1B3D-8817-D51C-464003A11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B2CC-B22B-4570-9689-428A98031AD9}" type="datetimeFigureOut">
              <a:rPr lang="ru-RU" smtClean="0"/>
              <a:pPr/>
              <a:t>11.10.2023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6B33750-8803-76BF-8D66-1637BD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E1E685C-328F-0AD7-264B-6D1592A61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6AB1-A91A-43DA-B364-9EBA6A16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50394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E6690D64-236A-928E-D83D-BD752BDBBA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E8063C5-4605-4B47-7854-7FB0A5048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02B1207-B6E0-FA0D-7448-3DE526FE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B2CC-B22B-4570-9689-428A98031AD9}" type="datetimeFigureOut">
              <a:rPr lang="ru-RU" smtClean="0"/>
              <a:pPr/>
              <a:t>11.10.2023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AC6F43E-F899-72CB-23B4-22C78095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99BA2FB-6397-D36B-9C32-F6ACA4ED9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6AB1-A91A-43DA-B364-9EBA6A16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00538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910E77A-5E76-870A-FD06-DF2A2E1FA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9B9A365-35B4-2A8C-0A61-150C5DDA2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66F28ED-4A84-A836-052B-F1145D4B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B2CC-B22B-4570-9689-428A98031AD9}" type="datetimeFigureOut">
              <a:rPr lang="ru-RU" smtClean="0"/>
              <a:pPr/>
              <a:t>11.10.2023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30D7074-E652-7F9D-E771-E28EA8551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239B812-142A-FADE-5E65-E323F2BEB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6AB1-A91A-43DA-B364-9EBA6A16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6646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2BF57E3-7AC0-7F36-3554-3EC10D1F6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F91BBB0-AD6C-A043-CB3C-F1436B9EF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63BD8AE-17A6-4C91-7446-B5262920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B2CC-B22B-4570-9689-428A98031AD9}" type="datetimeFigureOut">
              <a:rPr lang="ru-RU" smtClean="0"/>
              <a:pPr/>
              <a:t>11.10.2023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A58575E-53C1-E3D8-ABBE-6695253B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BA78AE1-D738-A576-0DD7-4BD1707D6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6AB1-A91A-43DA-B364-9EBA6A16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57527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17742E-411F-1076-4AEF-2F10E402C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C3CC5E-9430-2250-4399-17FEEB3A2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50D3BEF-3FE7-640B-E519-2570F8866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979B101-DCF2-6358-D75C-B738EBAA1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B2CC-B22B-4570-9689-428A98031AD9}" type="datetimeFigureOut">
              <a:rPr lang="ru-RU" smtClean="0"/>
              <a:pPr/>
              <a:t>11.10.2023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7AC058B-7E10-1C65-0B53-A17AAAD41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9F5195C-B70E-5FC4-EE09-DC76B54E6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6AB1-A91A-43DA-B364-9EBA6A16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06679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545C082-692A-7BB5-E1FD-512A3C3B2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DB4BE8D-75C6-36BD-34F1-B2B23C496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45A49EE-F166-146F-663D-7803C132D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B4CA8F4-8F15-300B-E3A6-484120B53C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26EBD4B-BE57-5838-A00D-D41520E68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656407E6-FA51-9C3E-DE14-608422646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B2CC-B22B-4570-9689-428A98031AD9}" type="datetimeFigureOut">
              <a:rPr lang="ru-RU" smtClean="0"/>
              <a:pPr/>
              <a:t>11.10.2023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B3CCB534-D325-DBB1-3EB9-161B08217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86F2E0E6-9038-8AE2-A79E-4D39DAAD9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6AB1-A91A-43DA-B364-9EBA6A16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38875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6AD9BF-A0EC-85B8-8301-C7A4288ED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9334057-EE38-4FED-5BD3-1B0F7A439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B2CC-B22B-4570-9689-428A98031AD9}" type="datetimeFigureOut">
              <a:rPr lang="ru-RU" smtClean="0"/>
              <a:pPr/>
              <a:t>11.10.2023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2806DAF-9EA9-1F04-B173-AE82156E1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C7963EF-864E-F3A7-D144-FA932D0B8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6AB1-A91A-43DA-B364-9EBA6A16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13864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93A022E4-215E-A98B-DD6D-849A8B5F9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B2CC-B22B-4570-9689-428A98031AD9}" type="datetimeFigureOut">
              <a:rPr lang="ru-RU" smtClean="0"/>
              <a:pPr/>
              <a:t>11.10.2023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14EAF15-F150-3F7D-BD2A-743B274EC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F3A3629D-B4F8-B5DE-0FFF-76372F83E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6AB1-A91A-43DA-B364-9EBA6A16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40082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65E08D-B3CD-4005-1803-E5BD4089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E5DC113-83EA-8465-F07E-1F7142691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40DD69A-758B-4225-13CB-95E884165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CE15B94-905A-41DA-97F5-01E5AF2D5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B2CC-B22B-4570-9689-428A98031AD9}" type="datetimeFigureOut">
              <a:rPr lang="ru-RU" smtClean="0"/>
              <a:pPr/>
              <a:t>11.10.2023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BE570A0-5B3C-6D67-1127-3EFFCAF13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56EADFA-7395-C66B-96A3-E27521952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6AB1-A91A-43DA-B364-9EBA6A16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99748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14630C-CE5A-5639-D86E-F5AAAD6CD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9B5AB4D-A8CA-1484-BCDF-6D317E0E3B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8AF5E23-2508-82B1-6CC8-27B2F6B7A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08FAA8C-1A2C-2858-0D90-8322BFEE7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B2CC-B22B-4570-9689-428A98031AD9}" type="datetimeFigureOut">
              <a:rPr lang="ru-RU" smtClean="0"/>
              <a:pPr/>
              <a:t>11.10.2023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8D4F9A5-8865-D23E-EC8A-023788723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A1CE5D8-8F0C-EE46-8A8A-F04E6B1B9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16AB1-A91A-43DA-B364-9EBA6A16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08579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2B69164-3F5E-BB06-1FDB-5EC60506C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1B370AD-4FC3-DEBD-6D07-D5F2F1531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6CD26E4-5FBD-CCC2-7C0E-98D6D6FA29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DB2CC-B22B-4570-9689-428A98031AD9}" type="datetimeFigureOut">
              <a:rPr lang="ru-RU" smtClean="0"/>
              <a:pPr/>
              <a:t>11.10.2023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B849A90-4F22-2866-9382-7FA412B5ED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B9CF0E0-A311-D83B-799A-9F2E4A62D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16AB1-A91A-43DA-B364-9EBA6A168B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7882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6ACBE35-8C9F-3ADF-DB43-66F60DDC6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9" name="Google Shape;159;p1"/>
          <p:cNvSpPr txBox="1"/>
          <p:nvPr/>
        </p:nvSpPr>
        <p:spPr>
          <a:xfrm>
            <a:off x="429334" y="680919"/>
            <a:ext cx="115824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ru-RU" sz="4500" b="1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Новый вид оценки</a:t>
            </a:r>
            <a:endParaRPr lang="en-US" sz="4500" b="1" i="0" u="none" strike="noStrike" cap="none" dirty="0">
              <a:latin typeface="Zona Pro ExtraBold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ru-RU" sz="4500" b="1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и продажи жилой </a:t>
            </a:r>
            <a:endParaRPr lang="en-US" sz="4500" b="1" i="0" u="none" strike="noStrike" cap="none" dirty="0">
              <a:latin typeface="Zona Pro ExtraBold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ru-RU" sz="4500" b="1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недвижимости в РФ</a:t>
            </a:r>
          </a:p>
        </p:txBody>
      </p:sp>
      <p:sp>
        <p:nvSpPr>
          <p:cNvPr id="9" name="Google Shape;781;g124c25aa65b_0_1112">
            <a:extLst>
              <a:ext uri="{FF2B5EF4-FFF2-40B4-BE49-F238E27FC236}">
                <a16:creationId xmlns:a16="http://schemas.microsoft.com/office/drawing/2014/main" xmlns="" id="{456584E0-41BD-D2F9-96BF-865F1CC5FF93}"/>
              </a:ext>
            </a:extLst>
          </p:cNvPr>
          <p:cNvSpPr txBox="1"/>
          <p:nvPr/>
        </p:nvSpPr>
        <p:spPr>
          <a:xfrm>
            <a:off x="429334" y="2639090"/>
            <a:ext cx="671037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8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по "Дивергентной Технологии“</a:t>
            </a:r>
            <a:endParaRPr lang="en-US" sz="2800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8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Вероники Буняевой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0BAE206-79E5-9E12-9C02-41DCA5261B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986" y="5911722"/>
            <a:ext cx="2325225" cy="5307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1;g124c25aa65b_0_714">
            <a:extLst>
              <a:ext uri="{FF2B5EF4-FFF2-40B4-BE49-F238E27FC236}">
                <a16:creationId xmlns="" xmlns:a16="http://schemas.microsoft.com/office/drawing/2014/main" id="{5A513824-56C6-F372-FE5B-9FB6140E6269}"/>
              </a:ext>
            </a:extLst>
          </p:cNvPr>
          <p:cNvSpPr/>
          <p:nvPr/>
        </p:nvSpPr>
        <p:spPr>
          <a:xfrm>
            <a:off x="0" y="960180"/>
            <a:ext cx="12649200" cy="45719"/>
          </a:xfrm>
          <a:prstGeom prst="rect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4;g124c25aa65b_0_714">
            <a:extLst>
              <a:ext uri="{FF2B5EF4-FFF2-40B4-BE49-F238E27FC236}">
                <a16:creationId xmlns="" xmlns:a16="http://schemas.microsoft.com/office/drawing/2014/main" id="{3622CC12-75F8-A0ED-E678-87BB1F1FE13E}"/>
              </a:ext>
            </a:extLst>
          </p:cNvPr>
          <p:cNvSpPr txBox="1"/>
          <p:nvPr/>
        </p:nvSpPr>
        <p:spPr>
          <a:xfrm>
            <a:off x="456986" y="206842"/>
            <a:ext cx="87450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«Дивергентный анализ оценки, продажи и подбора жилой недвижимости» Вероники Буняевой</a:t>
            </a:r>
            <a:r>
              <a:rPr lang="ru-RU" sz="15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  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Патент / Лицензия</a:t>
            </a:r>
          </a:p>
        </p:txBody>
      </p:sp>
      <p:sp>
        <p:nvSpPr>
          <p:cNvPr id="9" name="Google Shape;184;g124c25aa65b_0_714">
            <a:extLst>
              <a:ext uri="{FF2B5EF4-FFF2-40B4-BE49-F238E27FC236}">
                <a16:creationId xmlns="" xmlns:a16="http://schemas.microsoft.com/office/drawing/2014/main" id="{788B97FB-C348-6456-DA61-58C7B41FA939}"/>
              </a:ext>
            </a:extLst>
          </p:cNvPr>
          <p:cNvSpPr txBox="1"/>
          <p:nvPr/>
        </p:nvSpPr>
        <p:spPr>
          <a:xfrm>
            <a:off x="1013939" y="1377648"/>
            <a:ext cx="101641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400" b="0" i="0" u="none" strike="noStrike" cap="none" dirty="0">
                <a:gradFill>
                  <a:gsLst>
                    <a:gs pos="0">
                      <a:srgbClr val="E52489"/>
                    </a:gs>
                    <a:gs pos="67000">
                      <a:srgbClr val="951085"/>
                    </a:gs>
                    <a:gs pos="100000">
                      <a:srgbClr val="951085"/>
                    </a:gs>
                  </a:gsLst>
                  <a:path path="circle">
                    <a:fillToRect l="100000" t="100000"/>
                  </a:path>
                </a:gra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КАК ОБЫЧНО РИЭЛТОР ВЕДЕТ ДАЛЬНЕЙШУЮ ПРОДАЖУ ОН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5FD2D93-ED58-402A-2A36-C4FFEE0826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89" y="273635"/>
            <a:ext cx="2325225" cy="530717"/>
          </a:xfrm>
          <a:prstGeom prst="rect">
            <a:avLst/>
          </a:prstGeom>
        </p:spPr>
      </p:pic>
      <p:sp>
        <p:nvSpPr>
          <p:cNvPr id="2" name="Google Shape;184;g124c25aa65b_0_714">
            <a:extLst>
              <a:ext uri="{FF2B5EF4-FFF2-40B4-BE49-F238E27FC236}">
                <a16:creationId xmlns="" xmlns:a16="http://schemas.microsoft.com/office/drawing/2014/main" id="{F0E53587-2F93-4CE0-8414-C5FDF1C2BC23}"/>
              </a:ext>
            </a:extLst>
          </p:cNvPr>
          <p:cNvSpPr txBox="1"/>
          <p:nvPr/>
        </p:nvSpPr>
        <p:spPr>
          <a:xfrm>
            <a:off x="4953000" y="2049458"/>
            <a:ext cx="2286000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ждет звонков  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="" xmlns:a16="http://schemas.microsoft.com/office/drawing/2014/main" id="{84A4D513-1CAF-F2C0-3060-1E75925B6E95}"/>
              </a:ext>
            </a:extLst>
          </p:cNvPr>
          <p:cNvSpPr/>
          <p:nvPr/>
        </p:nvSpPr>
        <p:spPr>
          <a:xfrm rot="10095269">
            <a:off x="3637322" y="2395327"/>
            <a:ext cx="1540004" cy="195890"/>
          </a:xfrm>
          <a:prstGeom prst="rightArrow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A9EEB371-1A8B-682B-7EA4-55D80C280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1542" y="4566105"/>
            <a:ext cx="9074018" cy="230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Стрелка: вправо 7">
            <a:extLst>
              <a:ext uri="{FF2B5EF4-FFF2-40B4-BE49-F238E27FC236}">
                <a16:creationId xmlns="" xmlns:a16="http://schemas.microsoft.com/office/drawing/2014/main" id="{23ACD01F-B540-F51D-E250-7D0B662F3A63}"/>
              </a:ext>
            </a:extLst>
          </p:cNvPr>
          <p:cNvSpPr/>
          <p:nvPr/>
        </p:nvSpPr>
        <p:spPr>
          <a:xfrm rot="720000">
            <a:off x="7014398" y="2402361"/>
            <a:ext cx="1540004" cy="195890"/>
          </a:xfrm>
          <a:prstGeom prst="rightArrow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Google Shape;184;g124c25aa65b_0_714">
            <a:extLst>
              <a:ext uri="{FF2B5EF4-FFF2-40B4-BE49-F238E27FC236}">
                <a16:creationId xmlns="" xmlns:a16="http://schemas.microsoft.com/office/drawing/2014/main" id="{44E945C9-432A-D2B7-974F-5D3272F8940B}"/>
              </a:ext>
            </a:extLst>
          </p:cNvPr>
          <p:cNvSpPr txBox="1"/>
          <p:nvPr/>
        </p:nvSpPr>
        <p:spPr>
          <a:xfrm>
            <a:off x="1347506" y="2763614"/>
            <a:ext cx="351913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2563" marR="0" lvl="0" indent="-182563" algn="ctr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звонят… но не приходят или</a:t>
            </a:r>
          </a:p>
          <a:p>
            <a:pPr marL="182563" marR="0" lvl="0" indent="-182563" algn="ctr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приходят и не покупают</a:t>
            </a:r>
          </a:p>
        </p:txBody>
      </p:sp>
      <p:sp>
        <p:nvSpPr>
          <p:cNvPr id="12" name="Google Shape;184;g124c25aa65b_0_714">
            <a:extLst>
              <a:ext uri="{FF2B5EF4-FFF2-40B4-BE49-F238E27FC236}">
                <a16:creationId xmlns="" xmlns:a16="http://schemas.microsoft.com/office/drawing/2014/main" id="{163188C3-0008-613C-21FB-2F809BA15319}"/>
              </a:ext>
            </a:extLst>
          </p:cNvPr>
          <p:cNvSpPr txBox="1"/>
          <p:nvPr/>
        </p:nvSpPr>
        <p:spPr>
          <a:xfrm>
            <a:off x="7239000" y="2877823"/>
            <a:ext cx="3519134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н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е звонят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="" xmlns:a16="http://schemas.microsoft.com/office/drawing/2014/main" id="{26D1C11D-0009-3847-85D5-FFEF1B9E6692}"/>
              </a:ext>
            </a:extLst>
          </p:cNvPr>
          <p:cNvSpPr/>
          <p:nvPr/>
        </p:nvSpPr>
        <p:spPr>
          <a:xfrm rot="720000">
            <a:off x="3637600" y="3442136"/>
            <a:ext cx="1540004" cy="195890"/>
          </a:xfrm>
          <a:prstGeom prst="rightArrow">
            <a:avLst/>
          </a:prstGeom>
          <a:gradFill flip="none" rotWithShape="1"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трелка: вправо 15">
            <a:extLst>
              <a:ext uri="{FF2B5EF4-FFF2-40B4-BE49-F238E27FC236}">
                <a16:creationId xmlns="" xmlns:a16="http://schemas.microsoft.com/office/drawing/2014/main" id="{F5AB4E13-3414-AA5C-A9F7-F3E79CF9E66B}"/>
              </a:ext>
            </a:extLst>
          </p:cNvPr>
          <p:cNvSpPr/>
          <p:nvPr/>
        </p:nvSpPr>
        <p:spPr>
          <a:xfrm rot="10095269">
            <a:off x="7014121" y="3442136"/>
            <a:ext cx="1540004" cy="195890"/>
          </a:xfrm>
          <a:prstGeom prst="rightArrow">
            <a:avLst/>
          </a:prstGeom>
          <a:gradFill flip="none" rotWithShape="1"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Google Shape;184;g124c25aa65b_0_714">
            <a:extLst>
              <a:ext uri="{FF2B5EF4-FFF2-40B4-BE49-F238E27FC236}">
                <a16:creationId xmlns="" xmlns:a16="http://schemas.microsoft.com/office/drawing/2014/main" id="{6BB40A46-C223-8279-4D10-A8EF45EE56FD}"/>
              </a:ext>
            </a:extLst>
          </p:cNvPr>
          <p:cNvSpPr txBox="1"/>
          <p:nvPr/>
        </p:nvSpPr>
        <p:spPr>
          <a:xfrm>
            <a:off x="456986" y="3815419"/>
            <a:ext cx="11278028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через неделю-2 проводит переговоры с собственником  по снижению цены и снижаете , 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если продажа не случается, снижаете дальше  и дальше 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endParaRPr lang="ru-RU" sz="1500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098431" y="6642556"/>
            <a:ext cx="10935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1000"/>
            </a:pPr>
            <a:r>
              <a:rPr lang="ru-RU" sz="800" dirty="0" smtClean="0">
                <a:ea typeface="Proxima Nova"/>
                <a:cs typeface="Proxima Nova"/>
                <a:sym typeface="Proxima Nova"/>
              </a:rPr>
              <a:t>© Вероника Буняева</a:t>
            </a:r>
          </a:p>
        </p:txBody>
      </p:sp>
    </p:spTree>
    <p:extLst>
      <p:ext uri="{BB962C8B-B14F-4D97-AF65-F5344CB8AC3E}">
        <p14:creationId xmlns="" xmlns:p14="http://schemas.microsoft.com/office/powerpoint/2010/main" val="3132873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1;g124c25aa65b_0_714">
            <a:extLst>
              <a:ext uri="{FF2B5EF4-FFF2-40B4-BE49-F238E27FC236}">
                <a16:creationId xmlns="" xmlns:a16="http://schemas.microsoft.com/office/drawing/2014/main" id="{5A513824-56C6-F372-FE5B-9FB6140E6269}"/>
              </a:ext>
            </a:extLst>
          </p:cNvPr>
          <p:cNvSpPr/>
          <p:nvPr/>
        </p:nvSpPr>
        <p:spPr>
          <a:xfrm>
            <a:off x="0" y="960180"/>
            <a:ext cx="12649200" cy="45719"/>
          </a:xfrm>
          <a:prstGeom prst="rect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4;g124c25aa65b_0_714">
            <a:extLst>
              <a:ext uri="{FF2B5EF4-FFF2-40B4-BE49-F238E27FC236}">
                <a16:creationId xmlns="" xmlns:a16="http://schemas.microsoft.com/office/drawing/2014/main" id="{3622CC12-75F8-A0ED-E678-87BB1F1FE13E}"/>
              </a:ext>
            </a:extLst>
          </p:cNvPr>
          <p:cNvSpPr txBox="1"/>
          <p:nvPr/>
        </p:nvSpPr>
        <p:spPr>
          <a:xfrm>
            <a:off x="456986" y="206842"/>
            <a:ext cx="87450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«Дивергентный анализ оценки, продажи и подбора жилой недвижимости» Вероники Буняевой</a:t>
            </a:r>
            <a:r>
              <a:rPr lang="ru-RU" sz="15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  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Патент / Лицензия</a:t>
            </a:r>
          </a:p>
        </p:txBody>
      </p:sp>
      <p:sp>
        <p:nvSpPr>
          <p:cNvPr id="9" name="Google Shape;184;g124c25aa65b_0_714">
            <a:extLst>
              <a:ext uri="{FF2B5EF4-FFF2-40B4-BE49-F238E27FC236}">
                <a16:creationId xmlns="" xmlns:a16="http://schemas.microsoft.com/office/drawing/2014/main" id="{788B97FB-C348-6456-DA61-58C7B41FA939}"/>
              </a:ext>
            </a:extLst>
          </p:cNvPr>
          <p:cNvSpPr txBox="1"/>
          <p:nvPr/>
        </p:nvSpPr>
        <p:spPr>
          <a:xfrm>
            <a:off x="456986" y="1377648"/>
            <a:ext cx="1076658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400" b="0" i="0" u="none" strike="noStrike" cap="none" dirty="0">
                <a:gradFill>
                  <a:gsLst>
                    <a:gs pos="0">
                      <a:srgbClr val="E52489"/>
                    </a:gs>
                    <a:gs pos="67000">
                      <a:srgbClr val="951085"/>
                    </a:gs>
                    <a:gs pos="100000">
                      <a:srgbClr val="951085"/>
                    </a:gs>
                  </a:gsLst>
                  <a:path path="circle">
                    <a:fillToRect l="100000" t="100000"/>
                  </a:path>
                </a:gra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КАК РИЭЛТОР ОБЫЧНО ПРОВОДИТ  ОЦЕНКУ НЕДВИЖИМОСТИ?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5FD2D93-ED58-402A-2A36-C4FFEE0826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89" y="273635"/>
            <a:ext cx="2325225" cy="530717"/>
          </a:xfrm>
          <a:prstGeom prst="rect">
            <a:avLst/>
          </a:prstGeom>
        </p:spPr>
      </p:pic>
      <p:sp>
        <p:nvSpPr>
          <p:cNvPr id="2" name="Google Shape;184;g124c25aa65b_0_714">
            <a:extLst>
              <a:ext uri="{FF2B5EF4-FFF2-40B4-BE49-F238E27FC236}">
                <a16:creationId xmlns="" xmlns:a16="http://schemas.microsoft.com/office/drawing/2014/main" id="{F0E53587-2F93-4CE0-8414-C5FDF1C2BC23}"/>
              </a:ext>
            </a:extLst>
          </p:cNvPr>
          <p:cNvSpPr txBox="1"/>
          <p:nvPr/>
        </p:nvSpPr>
        <p:spPr>
          <a:xfrm>
            <a:off x="456986" y="2193995"/>
            <a:ext cx="4856388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Метод 1 :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endParaRPr lang="ru-RU" sz="1500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Смотрят по статистике  прошлых продаж (в прошлом месяце/периоде)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endParaRPr lang="ru-RU" sz="1500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Конкуренты и аналоги изучаются на глаз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Цены и сроки 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Зависимость  текущих цен от устаревших данных рынка и методов продаж</a:t>
            </a:r>
          </a:p>
        </p:txBody>
      </p:sp>
      <p:sp>
        <p:nvSpPr>
          <p:cNvPr id="12" name="Google Shape;184;g124c25aa65b_0_714">
            <a:extLst>
              <a:ext uri="{FF2B5EF4-FFF2-40B4-BE49-F238E27FC236}">
                <a16:creationId xmlns="" xmlns:a16="http://schemas.microsoft.com/office/drawing/2014/main" id="{163188C3-0008-613C-21FB-2F809BA15319}"/>
              </a:ext>
            </a:extLst>
          </p:cNvPr>
          <p:cNvSpPr txBox="1"/>
          <p:nvPr/>
        </p:nvSpPr>
        <p:spPr>
          <a:xfrm>
            <a:off x="456985" y="4926395"/>
            <a:ext cx="456695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Метод 2: Метод сравнительного анализа цен конкурентов  </a:t>
            </a:r>
          </a:p>
        </p:txBody>
      </p:sp>
      <p:sp>
        <p:nvSpPr>
          <p:cNvPr id="5" name="Google Shape;184;g124c25aa65b_0_714">
            <a:extLst>
              <a:ext uri="{FF2B5EF4-FFF2-40B4-BE49-F238E27FC236}">
                <a16:creationId xmlns="" xmlns:a16="http://schemas.microsoft.com/office/drawing/2014/main" id="{DC64218E-D6A4-373F-3A88-C1DA6AC6D3F9}"/>
              </a:ext>
            </a:extLst>
          </p:cNvPr>
          <p:cNvSpPr txBox="1"/>
          <p:nvPr/>
        </p:nvSpPr>
        <p:spPr>
          <a:xfrm>
            <a:off x="6878626" y="2193995"/>
            <a:ext cx="465122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Метод 3: На глаз, и желательно ниже рынка, чтобы не «зависла продажа»</a:t>
            </a:r>
          </a:p>
        </p:txBody>
      </p:sp>
      <p:sp>
        <p:nvSpPr>
          <p:cNvPr id="14" name="Google Shape;184;g124c25aa65b_0_714">
            <a:extLst>
              <a:ext uri="{FF2B5EF4-FFF2-40B4-BE49-F238E27FC236}">
                <a16:creationId xmlns="" xmlns:a16="http://schemas.microsoft.com/office/drawing/2014/main" id="{E083DE23-AB12-10E4-86E1-BB8A33F77A29}"/>
              </a:ext>
            </a:extLst>
          </p:cNvPr>
          <p:cNvSpPr txBox="1"/>
          <p:nvPr/>
        </p:nvSpPr>
        <p:spPr>
          <a:xfrm>
            <a:off x="6876406" y="3278887"/>
            <a:ext cx="465122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Метод 4: Поставить цену Продавца, ждать и снижать, если нет покупателей (торги вниз)</a:t>
            </a:r>
          </a:p>
        </p:txBody>
      </p:sp>
      <p:sp>
        <p:nvSpPr>
          <p:cNvPr id="15" name="Google Shape;184;g124c25aa65b_0_714">
            <a:extLst>
              <a:ext uri="{FF2B5EF4-FFF2-40B4-BE49-F238E27FC236}">
                <a16:creationId xmlns="" xmlns:a16="http://schemas.microsoft.com/office/drawing/2014/main" id="{E8ABDD6A-3142-1E76-0F1A-4BB4B96C9C9E}"/>
              </a:ext>
            </a:extLst>
          </p:cNvPr>
          <p:cNvSpPr txBox="1"/>
          <p:nvPr/>
        </p:nvSpPr>
        <p:spPr>
          <a:xfrm>
            <a:off x="6878626" y="4363779"/>
            <a:ext cx="465122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Метод 5: Аукцион – снижение, и торги вверх</a:t>
            </a:r>
          </a:p>
        </p:txBody>
      </p:sp>
      <p:sp>
        <p:nvSpPr>
          <p:cNvPr id="18" name="Google Shape;184;g124c25aa65b_0_714">
            <a:extLst>
              <a:ext uri="{FF2B5EF4-FFF2-40B4-BE49-F238E27FC236}">
                <a16:creationId xmlns="" xmlns:a16="http://schemas.microsoft.com/office/drawing/2014/main" id="{7A47735A-395A-45F2-C4BB-5718A53A12B0}"/>
              </a:ext>
            </a:extLst>
          </p:cNvPr>
          <p:cNvSpPr txBox="1"/>
          <p:nvPr/>
        </p:nvSpPr>
        <p:spPr>
          <a:xfrm>
            <a:off x="1653683" y="5869630"/>
            <a:ext cx="837318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0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И ВСЕ ИЩУТ КОНКУРЕНТОВ И РОВНЯЮТСЯ НА НИХ!</a:t>
            </a:r>
          </a:p>
        </p:txBody>
      </p:sp>
    </p:spTree>
    <p:extLst>
      <p:ext uri="{BB962C8B-B14F-4D97-AF65-F5344CB8AC3E}">
        <p14:creationId xmlns="" xmlns:p14="http://schemas.microsoft.com/office/powerpoint/2010/main" val="2643571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5A6B1AE-82E2-C3A3-1A6F-3D4390157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577" y="760799"/>
            <a:ext cx="11174846" cy="6858000"/>
          </a:xfrm>
          <a:prstGeom prst="rect">
            <a:avLst/>
          </a:prstGeom>
        </p:spPr>
      </p:pic>
      <p:sp>
        <p:nvSpPr>
          <p:cNvPr id="4" name="Google Shape;181;g124c25aa65b_0_714">
            <a:extLst>
              <a:ext uri="{FF2B5EF4-FFF2-40B4-BE49-F238E27FC236}">
                <a16:creationId xmlns="" xmlns:a16="http://schemas.microsoft.com/office/drawing/2014/main" id="{5A513824-56C6-F372-FE5B-9FB6140E6269}"/>
              </a:ext>
            </a:extLst>
          </p:cNvPr>
          <p:cNvSpPr/>
          <p:nvPr/>
        </p:nvSpPr>
        <p:spPr>
          <a:xfrm>
            <a:off x="0" y="960180"/>
            <a:ext cx="12649200" cy="45719"/>
          </a:xfrm>
          <a:prstGeom prst="rect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4;g124c25aa65b_0_714">
            <a:extLst>
              <a:ext uri="{FF2B5EF4-FFF2-40B4-BE49-F238E27FC236}">
                <a16:creationId xmlns="" xmlns:a16="http://schemas.microsoft.com/office/drawing/2014/main" id="{3622CC12-75F8-A0ED-E678-87BB1F1FE13E}"/>
              </a:ext>
            </a:extLst>
          </p:cNvPr>
          <p:cNvSpPr txBox="1"/>
          <p:nvPr/>
        </p:nvSpPr>
        <p:spPr>
          <a:xfrm>
            <a:off x="456986" y="206842"/>
            <a:ext cx="87450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«Дивергентный анализ оценки, продажи и подбора жилой недвижимости» Вероники Буняевой</a:t>
            </a:r>
            <a:r>
              <a:rPr lang="ru-RU" sz="15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  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Патент / Лицензия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5FD2D93-ED58-402A-2A36-C4FFEE082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89" y="273635"/>
            <a:ext cx="2325225" cy="530717"/>
          </a:xfrm>
          <a:prstGeom prst="rect">
            <a:avLst/>
          </a:prstGeom>
        </p:spPr>
      </p:pic>
      <p:sp>
        <p:nvSpPr>
          <p:cNvPr id="2" name="Google Shape;184;g124c25aa65b_0_714">
            <a:extLst>
              <a:ext uri="{FF2B5EF4-FFF2-40B4-BE49-F238E27FC236}">
                <a16:creationId xmlns="" xmlns:a16="http://schemas.microsoft.com/office/drawing/2014/main" id="{F0E53587-2F93-4CE0-8414-C5FDF1C2BC23}"/>
              </a:ext>
            </a:extLst>
          </p:cNvPr>
          <p:cNvSpPr txBox="1"/>
          <p:nvPr/>
        </p:nvSpPr>
        <p:spPr>
          <a:xfrm>
            <a:off x="418886" y="2439396"/>
            <a:ext cx="11773114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endParaRPr lang="ru-RU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Я не собираюсь бросать свой объект на свалку других б/ушных объектов и ровняться на них! 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endParaRPr lang="ru-RU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Почему я должна снижать цену, чтобы продать? </a:t>
            </a:r>
            <a:br>
              <a:rPr lang="ru-RU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</a:br>
            <a:r>
              <a:rPr lang="ru-RU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А если мои покупатели оценят свойства объекта выше, чем у других и их бюджет позволяет заплатить больше? </a:t>
            </a:r>
            <a:br>
              <a:rPr lang="ru-RU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</a:br>
            <a:r>
              <a:rPr lang="ru-RU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/>
            </a:r>
            <a:br>
              <a:rPr lang="ru-RU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</a:br>
            <a:r>
              <a:rPr lang="ru-RU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В 40% случаев – чтобы продать объект – надо цену сразу установить максимальную! Никаких торгов! Просто – адекватная свойствам объекта и их уникальностям цена, а значит – покупатель тоже адекватный – того класса, которым эти свойства и стоимость соответствует!»</a:t>
            </a:r>
          </a:p>
        </p:txBody>
      </p:sp>
      <p:sp>
        <p:nvSpPr>
          <p:cNvPr id="3" name="Google Shape;259;g124ac79fc8c_0_75">
            <a:extLst>
              <a:ext uri="{FF2B5EF4-FFF2-40B4-BE49-F238E27FC236}">
                <a16:creationId xmlns="" xmlns:a16="http://schemas.microsoft.com/office/drawing/2014/main" id="{848DC959-A09E-2F3C-CBB1-CEF4A89A1B22}"/>
              </a:ext>
            </a:extLst>
          </p:cNvPr>
          <p:cNvSpPr txBox="1"/>
          <p:nvPr/>
        </p:nvSpPr>
        <p:spPr>
          <a:xfrm>
            <a:off x="-76196" y="5897820"/>
            <a:ext cx="287741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-RU" sz="1600" b="0" u="none" strike="noStrike" cap="none" dirty="0">
                <a:solidFill>
                  <a:schemeClr val="dk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©</a:t>
            </a:r>
            <a:r>
              <a:rPr lang="ru-RU" sz="1600" b="0" i="1" u="none" strike="noStrike" cap="none" dirty="0">
                <a:solidFill>
                  <a:schemeClr val="dk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Вероника Буняева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9100" y="1632635"/>
            <a:ext cx="965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D62088"/>
              </a:buClr>
              <a:buSzPct val="100000"/>
            </a:pPr>
            <a:r>
              <a:rPr lang="ru-RU" sz="2400" b="1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«Почему цена моего объекта должна зависеть от умения или не умения Риэлтора  продавать?</a:t>
            </a:r>
            <a:endParaRPr lang="ru-RU" sz="2400" b="1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5239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C78A5E-E908-C4D2-069C-CEDB414CC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89" y="742204"/>
            <a:ext cx="11471797" cy="6452886"/>
          </a:xfrm>
          <a:prstGeom prst="rect">
            <a:avLst/>
          </a:prstGeom>
        </p:spPr>
      </p:pic>
      <p:sp>
        <p:nvSpPr>
          <p:cNvPr id="4" name="Google Shape;181;g124c25aa65b_0_714">
            <a:extLst>
              <a:ext uri="{FF2B5EF4-FFF2-40B4-BE49-F238E27FC236}">
                <a16:creationId xmlns="" xmlns:a16="http://schemas.microsoft.com/office/drawing/2014/main" id="{5A513824-56C6-F372-FE5B-9FB6140E6269}"/>
              </a:ext>
            </a:extLst>
          </p:cNvPr>
          <p:cNvSpPr/>
          <p:nvPr/>
        </p:nvSpPr>
        <p:spPr>
          <a:xfrm>
            <a:off x="0" y="960180"/>
            <a:ext cx="12649200" cy="45719"/>
          </a:xfrm>
          <a:prstGeom prst="rect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4;g124c25aa65b_0_714">
            <a:extLst>
              <a:ext uri="{FF2B5EF4-FFF2-40B4-BE49-F238E27FC236}">
                <a16:creationId xmlns="" xmlns:a16="http://schemas.microsoft.com/office/drawing/2014/main" id="{3622CC12-75F8-A0ED-E678-87BB1F1FE13E}"/>
              </a:ext>
            </a:extLst>
          </p:cNvPr>
          <p:cNvSpPr txBox="1"/>
          <p:nvPr/>
        </p:nvSpPr>
        <p:spPr>
          <a:xfrm>
            <a:off x="456986" y="206842"/>
            <a:ext cx="87450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«Дивергентный анализ оценки, продажи и подбора жилой недвижимости» Вероники Буняевой</a:t>
            </a:r>
            <a:r>
              <a:rPr lang="ru-RU" sz="15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  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Патент / Лицензия</a:t>
            </a:r>
          </a:p>
        </p:txBody>
      </p:sp>
      <p:sp>
        <p:nvSpPr>
          <p:cNvPr id="9" name="Google Shape;184;g124c25aa65b_0_714">
            <a:extLst>
              <a:ext uri="{FF2B5EF4-FFF2-40B4-BE49-F238E27FC236}">
                <a16:creationId xmlns="" xmlns:a16="http://schemas.microsoft.com/office/drawing/2014/main" id="{788B97FB-C348-6456-DA61-58C7B41FA939}"/>
              </a:ext>
            </a:extLst>
          </p:cNvPr>
          <p:cNvSpPr txBox="1"/>
          <p:nvPr/>
        </p:nvSpPr>
        <p:spPr>
          <a:xfrm>
            <a:off x="456986" y="1377648"/>
            <a:ext cx="702026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400" b="0" i="0" u="none" strike="noStrike" cap="none" dirty="0">
                <a:gradFill>
                  <a:gsLst>
                    <a:gs pos="0">
                      <a:srgbClr val="E52489"/>
                    </a:gs>
                    <a:gs pos="67000">
                      <a:srgbClr val="951085"/>
                    </a:gs>
                    <a:gs pos="100000">
                      <a:srgbClr val="951085"/>
                    </a:gs>
                  </a:gsLst>
                  <a:path path="circle">
                    <a:fillToRect l="100000" t="100000"/>
                  </a:path>
                </a:gra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КТО ЖЕ УПРАВЛЯЕТ ЦЕНОЙ НА РЫНКЕ? </a:t>
            </a:r>
          </a:p>
        </p:txBody>
      </p:sp>
      <p:sp>
        <p:nvSpPr>
          <p:cNvPr id="10" name="Google Shape;184;g124c25aa65b_0_714">
            <a:extLst>
              <a:ext uri="{FF2B5EF4-FFF2-40B4-BE49-F238E27FC236}">
                <a16:creationId xmlns="" xmlns:a16="http://schemas.microsoft.com/office/drawing/2014/main" id="{6F1EB962-45F8-E6DA-AD22-864C8E4F217C}"/>
              </a:ext>
            </a:extLst>
          </p:cNvPr>
          <p:cNvSpPr txBox="1"/>
          <p:nvPr/>
        </p:nvSpPr>
        <p:spPr>
          <a:xfrm>
            <a:off x="456986" y="2330185"/>
            <a:ext cx="10492666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9388" marR="0" lvl="0" indent="-17938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АВИТО, ЦИАН и прочие классификаторы?</a:t>
            </a:r>
          </a:p>
          <a:p>
            <a:pPr marL="179388" marR="0" lvl="0" indent="-17938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Собственники,  которые действуют как и Риэлторы?</a:t>
            </a:r>
          </a:p>
          <a:p>
            <a:pPr marL="179388" marR="0" lvl="0" indent="-17938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Фейковые объявления для лидогенерации?</a:t>
            </a:r>
          </a:p>
          <a:p>
            <a:pPr marL="179388" marR="0" lvl="0" indent="-17938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Статистика средних значений цен по рынку? </a:t>
            </a:r>
          </a:p>
          <a:p>
            <a:pPr marL="179388" marR="0" lvl="0" indent="-17938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Риэлторы, работающие по разным методам оценки?</a:t>
            </a:r>
          </a:p>
          <a:p>
            <a:pPr marL="179388" marR="0" lvl="0" indent="-17938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Риэлторы которые регулярно снижают цену, из за того,</a:t>
            </a:r>
          </a:p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2000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 </a:t>
            </a:r>
            <a:r>
              <a:rPr lang="ru-RU" sz="20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что их объекты не продаются?</a:t>
            </a:r>
          </a:p>
          <a:p>
            <a:pPr marL="179388" marR="0" lvl="0" indent="-17938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Агентства недвижимости, которые трамбуют собственников по цене?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5FD2D93-ED58-402A-2A36-C4FFEE082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89" y="273635"/>
            <a:ext cx="2325225" cy="53071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098431" y="6642556"/>
            <a:ext cx="10935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1000"/>
            </a:pPr>
            <a:r>
              <a:rPr lang="ru-RU" sz="800" dirty="0" smtClean="0">
                <a:ea typeface="Proxima Nova"/>
                <a:cs typeface="Proxima Nova"/>
                <a:sym typeface="Proxima Nova"/>
              </a:rPr>
              <a:t>© Вероника Буняева</a:t>
            </a:r>
          </a:p>
        </p:txBody>
      </p:sp>
      <p:pic>
        <p:nvPicPr>
          <p:cNvPr id="12" name="Picture 2" descr="C:\Users\1\Desktop\водяные знаки_Монтажная область 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4000"/>
            <a:ext cx="12192000" cy="660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9711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52489"/>
            </a:gs>
            <a:gs pos="67000">
              <a:srgbClr val="951085"/>
            </a:gs>
            <a:gs pos="100000">
              <a:srgbClr val="95108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07CC68-7C2B-9FE1-F1B4-BCB3EE44F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387" y="-396240"/>
            <a:ext cx="14034347" cy="7894320"/>
          </a:xfrm>
          <a:prstGeom prst="rect">
            <a:avLst/>
          </a:prstGeom>
        </p:spPr>
      </p:pic>
      <p:sp>
        <p:nvSpPr>
          <p:cNvPr id="11" name="Google Shape;259;g124ac79fc8c_0_75">
            <a:extLst>
              <a:ext uri="{FF2B5EF4-FFF2-40B4-BE49-F238E27FC236}">
                <a16:creationId xmlns="" xmlns:a16="http://schemas.microsoft.com/office/drawing/2014/main" id="{6B6E5574-DDC2-24BF-EF0E-E7B70F83E85A}"/>
              </a:ext>
            </a:extLst>
          </p:cNvPr>
          <p:cNvSpPr txBox="1"/>
          <p:nvPr/>
        </p:nvSpPr>
        <p:spPr>
          <a:xfrm>
            <a:off x="5275034" y="5893900"/>
            <a:ext cx="64992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-RU" b="0" u="none" strike="noStrike" cap="none" dirty="0">
                <a:solidFill>
                  <a:schemeClr val="bg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©</a:t>
            </a:r>
            <a:r>
              <a:rPr lang="ru-RU" b="0" i="1" u="none" strike="noStrike" cap="none" dirty="0">
                <a:solidFill>
                  <a:schemeClr val="bg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Вероника Буняева</a:t>
            </a:r>
          </a:p>
        </p:txBody>
      </p:sp>
      <p:sp>
        <p:nvSpPr>
          <p:cNvPr id="2" name="Google Shape;781;g124c25aa65b_0_1112">
            <a:extLst>
              <a:ext uri="{FF2B5EF4-FFF2-40B4-BE49-F238E27FC236}">
                <a16:creationId xmlns="" xmlns:a16="http://schemas.microsoft.com/office/drawing/2014/main" id="{6538C922-39E8-9C10-C5D3-D4B40B16898B}"/>
              </a:ext>
            </a:extLst>
          </p:cNvPr>
          <p:cNvSpPr txBox="1"/>
          <p:nvPr/>
        </p:nvSpPr>
        <p:spPr>
          <a:xfrm>
            <a:off x="5290937" y="895314"/>
            <a:ext cx="6699294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20000"/>
              </a:lnSpc>
              <a:buClr>
                <a:srgbClr val="000000"/>
              </a:buClr>
              <a:buSzPts val="2400"/>
            </a:pPr>
            <a:r>
              <a:rPr lang="ru-RU" sz="2000" dirty="0" smtClean="0">
                <a:solidFill>
                  <a:schemeClr val="bg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«Я считаю, что метода оценки как такового не существует в РФ, так как цены назначаются хаотично, «на глаз», по желанию</a:t>
            </a:r>
          </a:p>
          <a:p>
            <a:pPr lvl="0">
              <a:lnSpc>
                <a:spcPct val="120000"/>
              </a:lnSpc>
              <a:buClr>
                <a:srgbClr val="000000"/>
              </a:buClr>
              <a:buSzPts val="2400"/>
            </a:pPr>
            <a:r>
              <a:rPr lang="ru-RU" sz="2000" dirty="0" smtClean="0">
                <a:solidFill>
                  <a:schemeClr val="bg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собственников и Риэлторов, и подводятся под средние показатели рынка, которые вот так и назначаются.</a:t>
            </a:r>
          </a:p>
          <a:p>
            <a:pPr lvl="0">
              <a:lnSpc>
                <a:spcPct val="120000"/>
              </a:lnSpc>
              <a:buClr>
                <a:srgbClr val="000000"/>
              </a:buClr>
              <a:buSzPts val="2400"/>
            </a:pPr>
            <a:endParaRPr lang="ru-RU" sz="2000" dirty="0" smtClean="0">
              <a:solidFill>
                <a:schemeClr val="bg1"/>
              </a:solidFill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20000"/>
              </a:lnSpc>
              <a:buClr>
                <a:srgbClr val="000000"/>
              </a:buClr>
              <a:buSzPts val="2400"/>
            </a:pPr>
            <a:r>
              <a:rPr lang="ru-RU" sz="2000" dirty="0" smtClean="0">
                <a:solidFill>
                  <a:schemeClr val="bg1"/>
                </a:soli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То есть, по-сути,  все ищут средние показатели, существующие в данный момент на рынке и все... </a:t>
            </a:r>
          </a:p>
          <a:p>
            <a:pPr lvl="0">
              <a:lnSpc>
                <a:spcPct val="120000"/>
              </a:lnSpc>
              <a:buClr>
                <a:srgbClr val="000000"/>
              </a:buClr>
              <a:buSzPts val="2400"/>
            </a:pPr>
            <a:endParaRPr lang="ru-RU" sz="2000" dirty="0" smtClean="0">
              <a:solidFill>
                <a:schemeClr val="bg1"/>
              </a:solidFill>
              <a:latin typeface="Zona Pro ExtraBold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lvl="0">
              <a:lnSpc>
                <a:spcPct val="120000"/>
              </a:lnSpc>
              <a:buClr>
                <a:srgbClr val="000000"/>
              </a:buClr>
              <a:buSzPts val="2400"/>
            </a:pPr>
            <a:r>
              <a:rPr lang="ru-RU" sz="2000" dirty="0" smtClean="0">
                <a:solidFill>
                  <a:schemeClr val="bg1"/>
                </a:soli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А цену надо формировать! И это – и будет продажей!»</a:t>
            </a:r>
          </a:p>
          <a:p>
            <a:pPr lvl="0">
              <a:lnSpc>
                <a:spcPct val="120000"/>
              </a:lnSpc>
              <a:buClr>
                <a:srgbClr val="000000"/>
              </a:buClr>
              <a:buSzPts val="2400"/>
            </a:pPr>
            <a:endParaRPr lang="ru-RU" sz="2000" dirty="0">
              <a:solidFill>
                <a:schemeClr val="bg1"/>
              </a:solidFill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67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B22EB367-00CD-B52D-2A56-55EB6D544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181;g124c25aa65b_0_714">
            <a:extLst>
              <a:ext uri="{FF2B5EF4-FFF2-40B4-BE49-F238E27FC236}">
                <a16:creationId xmlns="" xmlns:a16="http://schemas.microsoft.com/office/drawing/2014/main" id="{5A513824-56C6-F372-FE5B-9FB6140E6269}"/>
              </a:ext>
            </a:extLst>
          </p:cNvPr>
          <p:cNvSpPr/>
          <p:nvPr/>
        </p:nvSpPr>
        <p:spPr>
          <a:xfrm>
            <a:off x="0" y="960180"/>
            <a:ext cx="12649200" cy="45719"/>
          </a:xfrm>
          <a:prstGeom prst="rect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4;g124c25aa65b_0_714">
            <a:extLst>
              <a:ext uri="{FF2B5EF4-FFF2-40B4-BE49-F238E27FC236}">
                <a16:creationId xmlns="" xmlns:a16="http://schemas.microsoft.com/office/drawing/2014/main" id="{3622CC12-75F8-A0ED-E678-87BB1F1FE13E}"/>
              </a:ext>
            </a:extLst>
          </p:cNvPr>
          <p:cNvSpPr txBox="1"/>
          <p:nvPr/>
        </p:nvSpPr>
        <p:spPr>
          <a:xfrm>
            <a:off x="456986" y="206842"/>
            <a:ext cx="87450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«Дивергентный анализ оценки, продажи и подбора жилой недвижимости» Вероники Буняевой</a:t>
            </a:r>
            <a:r>
              <a:rPr lang="ru-RU" sz="15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  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Патент / Лицензия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5FD2D93-ED58-402A-2A36-C4FFEE082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89" y="273635"/>
            <a:ext cx="2325225" cy="530717"/>
          </a:xfrm>
          <a:prstGeom prst="rect">
            <a:avLst/>
          </a:prstGeom>
        </p:spPr>
      </p:pic>
      <p:sp>
        <p:nvSpPr>
          <p:cNvPr id="2" name="Google Shape;184;g124c25aa65b_0_714">
            <a:extLst>
              <a:ext uri="{FF2B5EF4-FFF2-40B4-BE49-F238E27FC236}">
                <a16:creationId xmlns="" xmlns:a16="http://schemas.microsoft.com/office/drawing/2014/main" id="{F0E53587-2F93-4CE0-8414-C5FDF1C2BC23}"/>
              </a:ext>
            </a:extLst>
          </p:cNvPr>
          <p:cNvSpPr txBox="1"/>
          <p:nvPr/>
        </p:nvSpPr>
        <p:spPr>
          <a:xfrm>
            <a:off x="2135432" y="1119076"/>
            <a:ext cx="793092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b="0" i="0" u="none" strike="noStrike" cap="none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По Дивергентной технологии: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b="0" i="0" u="none" strike="noStrike" cap="none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Объект 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выбирает Покупателя, а не </a:t>
            </a:r>
            <a:r>
              <a:rPr lang="ru-RU" sz="1500" b="0" i="0" u="none" strike="noStrike" cap="none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наоборот                      </a:t>
            </a:r>
          </a:p>
        </p:txBody>
      </p:sp>
      <p:sp>
        <p:nvSpPr>
          <p:cNvPr id="3" name="Стрелка: вправо 2">
            <a:extLst>
              <a:ext uri="{FF2B5EF4-FFF2-40B4-BE49-F238E27FC236}">
                <a16:creationId xmlns="" xmlns:a16="http://schemas.microsoft.com/office/drawing/2014/main" id="{84A4D513-1CAF-F2C0-3060-1E75925B6E95}"/>
              </a:ext>
            </a:extLst>
          </p:cNvPr>
          <p:cNvSpPr/>
          <p:nvPr/>
        </p:nvSpPr>
        <p:spPr>
          <a:xfrm rot="5400000">
            <a:off x="5588346" y="1983808"/>
            <a:ext cx="794727" cy="220580"/>
          </a:xfrm>
          <a:prstGeom prst="rightArrow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Google Shape;184;g124c25aa65b_0_714">
            <a:extLst>
              <a:ext uri="{FF2B5EF4-FFF2-40B4-BE49-F238E27FC236}">
                <a16:creationId xmlns="" xmlns:a16="http://schemas.microsoft.com/office/drawing/2014/main" id="{44E945C9-432A-D2B7-974F-5D3272F8940B}"/>
              </a:ext>
            </a:extLst>
          </p:cNvPr>
          <p:cNvSpPr txBox="1"/>
          <p:nvPr/>
        </p:nvSpPr>
        <p:spPr>
          <a:xfrm>
            <a:off x="2949310" y="2618775"/>
            <a:ext cx="607279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Один объект может подходить разным </a:t>
            </a:r>
            <a:r>
              <a:rPr lang="ru-RU" sz="1500" b="0" i="0" u="none" strike="noStrike" cap="none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Покупателям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endParaRPr lang="ru-RU" sz="1500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12" name="Google Shape;184;g124c25aa65b_0_714">
            <a:extLst>
              <a:ext uri="{FF2B5EF4-FFF2-40B4-BE49-F238E27FC236}">
                <a16:creationId xmlns="" xmlns:a16="http://schemas.microsoft.com/office/drawing/2014/main" id="{163188C3-0008-613C-21FB-2F809BA15319}"/>
              </a:ext>
            </a:extLst>
          </p:cNvPr>
          <p:cNvSpPr txBox="1"/>
          <p:nvPr/>
        </p:nvSpPr>
        <p:spPr>
          <a:xfrm>
            <a:off x="4177363" y="3916101"/>
            <a:ext cx="3519134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Как определить кто они?</a:t>
            </a:r>
          </a:p>
        </p:txBody>
      </p:sp>
      <p:sp>
        <p:nvSpPr>
          <p:cNvPr id="17" name="Google Shape;184;g124c25aa65b_0_714">
            <a:extLst>
              <a:ext uri="{FF2B5EF4-FFF2-40B4-BE49-F238E27FC236}">
                <a16:creationId xmlns="" xmlns:a16="http://schemas.microsoft.com/office/drawing/2014/main" id="{6BB40A46-C223-8279-4D10-A8EF45EE56FD}"/>
              </a:ext>
            </a:extLst>
          </p:cNvPr>
          <p:cNvSpPr txBox="1"/>
          <p:nvPr/>
        </p:nvSpPr>
        <p:spPr>
          <a:xfrm>
            <a:off x="456986" y="4639996"/>
            <a:ext cx="11141394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В каждом объекте есть возможность, разместить лучшим образом, всего несколько наборов функциональных зон. Зная дополнительные свойства объекта,  и эти  наборы, можно выявить конечных Покупателей - это принцип «Дивергентной технологии» Вероники Буняевой.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="" xmlns:a16="http://schemas.microsoft.com/office/drawing/2014/main" id="{291335DF-6DF6-33AF-1DFA-5EDCA5B5BACC}"/>
              </a:ext>
            </a:extLst>
          </p:cNvPr>
          <p:cNvSpPr/>
          <p:nvPr/>
        </p:nvSpPr>
        <p:spPr>
          <a:xfrm rot="5400000">
            <a:off x="5588346" y="3356287"/>
            <a:ext cx="794727" cy="220580"/>
          </a:xfrm>
          <a:prstGeom prst="rightArrow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Google Shape;184;g124c25aa65b_0_714">
            <a:extLst>
              <a:ext uri="{FF2B5EF4-FFF2-40B4-BE49-F238E27FC236}">
                <a16:creationId xmlns="" xmlns:a16="http://schemas.microsoft.com/office/drawing/2014/main" id="{E6421FDF-77D6-EE0E-B71A-7B10548D9609}"/>
              </a:ext>
            </a:extLst>
          </p:cNvPr>
          <p:cNvSpPr txBox="1"/>
          <p:nvPr/>
        </p:nvSpPr>
        <p:spPr>
          <a:xfrm>
            <a:off x="456986" y="5611704"/>
            <a:ext cx="11141394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В «Дивергентной технологии» Вероники </a:t>
            </a:r>
            <a:r>
              <a:rPr lang="ru-RU" sz="1500" b="0" i="0" u="none" strike="noStrike" cap="none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Буняевой 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создана новая  классификация Покупателей, относительно класса, состава семьи, дохода, бюджета и образа жизни, относительно нужных им наборов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функциональных зон, наполненности этих наборов и площади каждого.</a:t>
            </a:r>
          </a:p>
        </p:txBody>
      </p:sp>
    </p:spTree>
    <p:extLst>
      <p:ext uri="{BB962C8B-B14F-4D97-AF65-F5344CB8AC3E}">
        <p14:creationId xmlns="" xmlns:p14="http://schemas.microsoft.com/office/powerpoint/2010/main" val="417026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DDFAAF9-5F85-6E6F-7B10-0C28DFCF4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661620"/>
            <a:ext cx="12192000" cy="6858000"/>
          </a:xfrm>
          <a:prstGeom prst="rect">
            <a:avLst/>
          </a:prstGeom>
        </p:spPr>
      </p:pic>
      <p:sp>
        <p:nvSpPr>
          <p:cNvPr id="4" name="Google Shape;181;g124c25aa65b_0_714">
            <a:extLst>
              <a:ext uri="{FF2B5EF4-FFF2-40B4-BE49-F238E27FC236}">
                <a16:creationId xmlns="" xmlns:a16="http://schemas.microsoft.com/office/drawing/2014/main" id="{5A513824-56C6-F372-FE5B-9FB6140E6269}"/>
              </a:ext>
            </a:extLst>
          </p:cNvPr>
          <p:cNvSpPr/>
          <p:nvPr/>
        </p:nvSpPr>
        <p:spPr>
          <a:xfrm>
            <a:off x="0" y="960180"/>
            <a:ext cx="12649200" cy="45719"/>
          </a:xfrm>
          <a:prstGeom prst="rect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4;g124c25aa65b_0_714">
            <a:extLst>
              <a:ext uri="{FF2B5EF4-FFF2-40B4-BE49-F238E27FC236}">
                <a16:creationId xmlns="" xmlns:a16="http://schemas.microsoft.com/office/drawing/2014/main" id="{3622CC12-75F8-A0ED-E678-87BB1F1FE13E}"/>
              </a:ext>
            </a:extLst>
          </p:cNvPr>
          <p:cNvSpPr txBox="1"/>
          <p:nvPr/>
        </p:nvSpPr>
        <p:spPr>
          <a:xfrm>
            <a:off x="456986" y="206842"/>
            <a:ext cx="87450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«Дивергентный анализ оценки, продажи и подбора жилой недвижимости» Вероники Буняевой</a:t>
            </a:r>
            <a:r>
              <a:rPr lang="ru-RU" sz="15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  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Патент / Лицензия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5FD2D93-ED58-402A-2A36-C4FFEE082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89" y="273635"/>
            <a:ext cx="2325225" cy="530717"/>
          </a:xfrm>
          <a:prstGeom prst="rect">
            <a:avLst/>
          </a:prstGeom>
        </p:spPr>
      </p:pic>
      <p:sp>
        <p:nvSpPr>
          <p:cNvPr id="2" name="Google Shape;184;g124c25aa65b_0_714">
            <a:extLst>
              <a:ext uri="{FF2B5EF4-FFF2-40B4-BE49-F238E27FC236}">
                <a16:creationId xmlns="" xmlns:a16="http://schemas.microsoft.com/office/drawing/2014/main" id="{F0E53587-2F93-4CE0-8414-C5FDF1C2BC23}"/>
              </a:ext>
            </a:extLst>
          </p:cNvPr>
          <p:cNvSpPr txBox="1"/>
          <p:nvPr/>
        </p:nvSpPr>
        <p:spPr>
          <a:xfrm>
            <a:off x="456986" y="1496026"/>
            <a:ext cx="11278028" cy="383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b="0" i="0" u="none" strike="noStrike" cap="none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«Без  </a:t>
            </a:r>
            <a:r>
              <a:rPr lang="ru-RU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выявления Покупателя, через наборы функциональных зон на </a:t>
            </a:r>
            <a:r>
              <a:rPr lang="ru-RU" b="0" i="0" u="none" strike="noStrike" cap="none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объект, т.е. через Дивергентный анализ, </a:t>
            </a:r>
            <a:r>
              <a:rPr lang="ru-RU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любая воронка будет </a:t>
            </a:r>
            <a:r>
              <a:rPr lang="ru-RU" b="0" i="0" u="none" strike="noStrike" cap="none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мало конверсионна и большей частью ошибочной,  так что - снижать стоимость объекта – вообще не выход и не продажа и лишь признание своего не умения продавать!</a:t>
            </a:r>
          </a:p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b="0" i="0" u="none" strike="noStrike" cap="none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</a:t>
            </a:r>
            <a:r>
              <a:rPr lang="ru-RU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Так же и </a:t>
            </a:r>
            <a:r>
              <a:rPr lang="ru-RU" b="0" i="0" u="none" strike="noStrike" cap="none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показ </a:t>
            </a:r>
            <a:r>
              <a:rPr lang="ru-RU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объекта и его подготовка  не под конечного </a:t>
            </a:r>
            <a:r>
              <a:rPr lang="ru-RU" b="0" i="0" u="none" strike="noStrike" cap="none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Покупателя дает отрицательный результат и потерю времени и ценности объекта</a:t>
            </a:r>
            <a:r>
              <a:rPr lang="ru-RU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» </a:t>
            </a:r>
          </a:p>
          <a:p>
            <a:pPr>
              <a:lnSpc>
                <a:spcPct val="150000"/>
              </a:lnSpc>
              <a:buClr>
                <a:srgbClr val="D62088"/>
              </a:buClr>
              <a:buSzPct val="100000"/>
            </a:pPr>
            <a:endParaRPr lang="ru-RU" dirty="0" smtClean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>
              <a:lnSpc>
                <a:spcPct val="150000"/>
              </a:lnSpc>
              <a:buClr>
                <a:srgbClr val="D62088"/>
              </a:buClr>
              <a:buSzPct val="100000"/>
            </a:pPr>
            <a:r>
              <a:rPr lang="ru-RU" i="1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© Вероника Буняева</a:t>
            </a:r>
            <a:endParaRPr lang="ru-RU" sz="2400" i="1" dirty="0" smtClean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endParaRPr lang="ru-RU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0890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52489"/>
            </a:gs>
            <a:gs pos="67000">
              <a:srgbClr val="951085"/>
            </a:gs>
            <a:gs pos="100000">
              <a:srgbClr val="951085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54AA5BD-D273-B7A8-9FAF-2668A84C8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Google Shape;259;g124ac79fc8c_0_75">
            <a:extLst>
              <a:ext uri="{FF2B5EF4-FFF2-40B4-BE49-F238E27FC236}">
                <a16:creationId xmlns="" xmlns:a16="http://schemas.microsoft.com/office/drawing/2014/main" id="{6B6E5574-DDC2-24BF-EF0E-E7B70F83E85A}"/>
              </a:ext>
            </a:extLst>
          </p:cNvPr>
          <p:cNvSpPr txBox="1"/>
          <p:nvPr/>
        </p:nvSpPr>
        <p:spPr>
          <a:xfrm>
            <a:off x="8728842" y="5851451"/>
            <a:ext cx="64992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-RU" b="0" u="none" strike="noStrike" cap="none" dirty="0">
                <a:solidFill>
                  <a:schemeClr val="bg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©</a:t>
            </a:r>
            <a:r>
              <a:rPr lang="ru-RU" b="0" i="1" u="none" strike="noStrike" cap="none" dirty="0">
                <a:solidFill>
                  <a:schemeClr val="bg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Вероника Буняева</a:t>
            </a:r>
          </a:p>
        </p:txBody>
      </p:sp>
      <p:sp>
        <p:nvSpPr>
          <p:cNvPr id="2" name="Google Shape;781;g124c25aa65b_0_1112">
            <a:extLst>
              <a:ext uri="{FF2B5EF4-FFF2-40B4-BE49-F238E27FC236}">
                <a16:creationId xmlns="" xmlns:a16="http://schemas.microsoft.com/office/drawing/2014/main" id="{6538C922-39E8-9C10-C5D3-D4B40B16898B}"/>
              </a:ext>
            </a:extLst>
          </p:cNvPr>
          <p:cNvSpPr txBox="1"/>
          <p:nvPr/>
        </p:nvSpPr>
        <p:spPr>
          <a:xfrm>
            <a:off x="6096001" y="633213"/>
            <a:ext cx="4876800" cy="245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600" b="0" i="0" u="none" strike="noStrike" cap="none" dirty="0">
                <a:solidFill>
                  <a:schemeClr val="bg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«Рыночная </a:t>
            </a:r>
            <a:r>
              <a:rPr lang="ru-RU" sz="1600" b="0" i="0" u="none" strike="noStrike" cap="none" dirty="0" smtClean="0">
                <a:solidFill>
                  <a:schemeClr val="bg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цена по «Дивергентной технологии» </a:t>
            </a:r>
            <a:r>
              <a:rPr lang="ru-RU" sz="1600" b="0" i="0" u="none" strike="noStrike" cap="none" dirty="0">
                <a:solidFill>
                  <a:schemeClr val="bg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- это умение Риэлтора создать уникальный товар или несколько товаров из одного объекта с максимальной ценой, которую может заплатить конечный покупатель, и эту цену можно  обосновать собственнику, покупателю, банку и самому себе</a:t>
            </a:r>
            <a:r>
              <a:rPr lang="ru-RU" sz="1600" b="0" i="0" u="none" strike="noStrike" cap="none" dirty="0" smtClean="0">
                <a:solidFill>
                  <a:schemeClr val="bg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.</a:t>
            </a:r>
            <a:endParaRPr lang="ru-RU" sz="1600" b="0" i="0" u="none" strike="noStrike" cap="none" dirty="0">
              <a:solidFill>
                <a:schemeClr val="bg1"/>
              </a:solidFill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Google Shape;781;g124c25aa65b_0_1112">
            <a:extLst>
              <a:ext uri="{FF2B5EF4-FFF2-40B4-BE49-F238E27FC236}">
                <a16:creationId xmlns="" xmlns:a16="http://schemas.microsoft.com/office/drawing/2014/main" id="{A1FC2527-7428-8AC9-467B-EC02DF6E5D71}"/>
              </a:ext>
            </a:extLst>
          </p:cNvPr>
          <p:cNvSpPr txBox="1"/>
          <p:nvPr/>
        </p:nvSpPr>
        <p:spPr>
          <a:xfrm>
            <a:off x="6096000" y="3131512"/>
            <a:ext cx="5265684" cy="245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600" dirty="0" smtClean="0">
                <a:solidFill>
                  <a:schemeClr val="bg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«</a:t>
            </a:r>
            <a:r>
              <a:rPr lang="ru-RU" sz="1600" b="0" i="0" u="none" strike="noStrike" cap="none" dirty="0" smtClean="0">
                <a:solidFill>
                  <a:schemeClr val="bg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Дивергентный </a:t>
            </a:r>
            <a:r>
              <a:rPr lang="ru-RU" sz="1600" b="0" i="0" u="none" strike="noStrike" cap="none" dirty="0">
                <a:solidFill>
                  <a:schemeClr val="bg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анализ объекта» - первый метод в РФ формирования стоимости  объектов вторичного рынка, за счет выявления уникальных, функциональных и востребованных свойств объекта конечными покупателями, за которые можно дополнительно повышать стоимость объекта».</a:t>
            </a:r>
          </a:p>
        </p:txBody>
      </p:sp>
    </p:spTree>
    <p:extLst>
      <p:ext uri="{BB962C8B-B14F-4D97-AF65-F5344CB8AC3E}">
        <p14:creationId xmlns="" xmlns:p14="http://schemas.microsoft.com/office/powerpoint/2010/main" val="124629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1;g124c25aa65b_0_714">
            <a:extLst>
              <a:ext uri="{FF2B5EF4-FFF2-40B4-BE49-F238E27FC236}">
                <a16:creationId xmlns="" xmlns:a16="http://schemas.microsoft.com/office/drawing/2014/main" id="{5A513824-56C6-F372-FE5B-9FB6140E6269}"/>
              </a:ext>
            </a:extLst>
          </p:cNvPr>
          <p:cNvSpPr/>
          <p:nvPr/>
        </p:nvSpPr>
        <p:spPr>
          <a:xfrm>
            <a:off x="0" y="960180"/>
            <a:ext cx="12649200" cy="45719"/>
          </a:xfrm>
          <a:prstGeom prst="rect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4;g124c25aa65b_0_714">
            <a:extLst>
              <a:ext uri="{FF2B5EF4-FFF2-40B4-BE49-F238E27FC236}">
                <a16:creationId xmlns="" xmlns:a16="http://schemas.microsoft.com/office/drawing/2014/main" id="{3622CC12-75F8-A0ED-E678-87BB1F1FE13E}"/>
              </a:ext>
            </a:extLst>
          </p:cNvPr>
          <p:cNvSpPr txBox="1"/>
          <p:nvPr/>
        </p:nvSpPr>
        <p:spPr>
          <a:xfrm>
            <a:off x="456986" y="206842"/>
            <a:ext cx="87450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«Дивергентный анализ оценки, продажи и подбора жилой недвижимости» Вероники Буняевой</a:t>
            </a:r>
            <a:r>
              <a:rPr lang="ru-RU" sz="15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  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Патент / Лицензия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5FD2D93-ED58-402A-2A36-C4FFEE0826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89" y="273635"/>
            <a:ext cx="2325225" cy="53071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9600" y="977576"/>
            <a:ext cx="5024437" cy="557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24690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1;g124c25aa65b_0_714">
            <a:extLst>
              <a:ext uri="{FF2B5EF4-FFF2-40B4-BE49-F238E27FC236}">
                <a16:creationId xmlns="" xmlns:a16="http://schemas.microsoft.com/office/drawing/2014/main" id="{5A513824-56C6-F372-FE5B-9FB6140E6269}"/>
              </a:ext>
            </a:extLst>
          </p:cNvPr>
          <p:cNvSpPr/>
          <p:nvPr/>
        </p:nvSpPr>
        <p:spPr>
          <a:xfrm>
            <a:off x="0" y="960180"/>
            <a:ext cx="12649200" cy="45719"/>
          </a:xfrm>
          <a:prstGeom prst="rect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4;g124c25aa65b_0_714">
            <a:extLst>
              <a:ext uri="{FF2B5EF4-FFF2-40B4-BE49-F238E27FC236}">
                <a16:creationId xmlns="" xmlns:a16="http://schemas.microsoft.com/office/drawing/2014/main" id="{3622CC12-75F8-A0ED-E678-87BB1F1FE13E}"/>
              </a:ext>
            </a:extLst>
          </p:cNvPr>
          <p:cNvSpPr txBox="1"/>
          <p:nvPr/>
        </p:nvSpPr>
        <p:spPr>
          <a:xfrm>
            <a:off x="456986" y="206842"/>
            <a:ext cx="87450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«Дивергентный анализ оценки, продажи и подбора жилой недвижимости» Вероники Буняевой</a:t>
            </a:r>
            <a:r>
              <a:rPr lang="ru-RU" sz="15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  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Патент / Лицензия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5FD2D93-ED58-402A-2A36-C4FFEE0826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89" y="273635"/>
            <a:ext cx="2325225" cy="53071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098431" y="6642556"/>
            <a:ext cx="10935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1000"/>
            </a:pPr>
            <a:r>
              <a:rPr lang="ru-RU" sz="800" dirty="0" smtClean="0">
                <a:ea typeface="Proxima Nova"/>
                <a:cs typeface="Proxima Nova"/>
                <a:sym typeface="Proxima Nova"/>
              </a:rPr>
              <a:t>© Вероника Буняева</a:t>
            </a:r>
          </a:p>
        </p:txBody>
      </p:sp>
      <p:pic>
        <p:nvPicPr>
          <p:cNvPr id="2" name="Picture 2" descr="C:\Users\1\Desktop\Новая папка (3)\5115EBED-84F9-45E1-92DD-BAEE4BD63EB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100" y="1024763"/>
            <a:ext cx="9359900" cy="58967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5900" y="2717800"/>
            <a:ext cx="1987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>
                <a:solidFill>
                  <a:srgbClr val="D62088"/>
                </a:solidFill>
              </a:rPr>
              <a:t>4 </a:t>
            </a:r>
            <a:r>
              <a:rPr lang="en-US" sz="3600" b="1" u="sng" dirty="0" smtClean="0">
                <a:solidFill>
                  <a:srgbClr val="D62088"/>
                </a:solidFill>
              </a:rPr>
              <a:t>8</a:t>
            </a:r>
            <a:r>
              <a:rPr lang="ru-RU" sz="3600" b="1" u="sng" dirty="0" smtClean="0">
                <a:solidFill>
                  <a:srgbClr val="D62088"/>
                </a:solidFill>
              </a:rPr>
              <a:t>00</a:t>
            </a:r>
            <a:r>
              <a:rPr lang="en-US" sz="3600" b="1" u="sng" dirty="0" smtClean="0">
                <a:solidFill>
                  <a:srgbClr val="D62088"/>
                </a:solidFill>
              </a:rPr>
              <a:t> </a:t>
            </a:r>
            <a:r>
              <a:rPr lang="ru-RU" sz="3600" b="1" u="sng" dirty="0" smtClean="0">
                <a:solidFill>
                  <a:srgbClr val="D62088"/>
                </a:solidFill>
              </a:rPr>
              <a:t>т.р.</a:t>
            </a:r>
            <a:endParaRPr lang="ru-RU" sz="3600" b="1" u="sng" dirty="0">
              <a:solidFill>
                <a:srgbClr val="D6208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690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D6B2F54-5DCB-069D-07BE-8F6A38AB5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58178" flipH="1">
            <a:off x="-2302541" y="3172237"/>
            <a:ext cx="9605041" cy="6858000"/>
          </a:xfrm>
          <a:prstGeom prst="rect">
            <a:avLst/>
          </a:prstGeom>
        </p:spPr>
      </p:pic>
      <p:sp>
        <p:nvSpPr>
          <p:cNvPr id="4" name="Google Shape;181;g124c25aa65b_0_714">
            <a:extLst>
              <a:ext uri="{FF2B5EF4-FFF2-40B4-BE49-F238E27FC236}">
                <a16:creationId xmlns="" xmlns:a16="http://schemas.microsoft.com/office/drawing/2014/main" id="{5A513824-56C6-F372-FE5B-9FB6140E6269}"/>
              </a:ext>
            </a:extLst>
          </p:cNvPr>
          <p:cNvSpPr/>
          <p:nvPr/>
        </p:nvSpPr>
        <p:spPr>
          <a:xfrm>
            <a:off x="0" y="960180"/>
            <a:ext cx="12649200" cy="45719"/>
          </a:xfrm>
          <a:prstGeom prst="rect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4;g124c25aa65b_0_714">
            <a:extLst>
              <a:ext uri="{FF2B5EF4-FFF2-40B4-BE49-F238E27FC236}">
                <a16:creationId xmlns="" xmlns:a16="http://schemas.microsoft.com/office/drawing/2014/main" id="{3622CC12-75F8-A0ED-E678-87BB1F1FE13E}"/>
              </a:ext>
            </a:extLst>
          </p:cNvPr>
          <p:cNvSpPr txBox="1"/>
          <p:nvPr/>
        </p:nvSpPr>
        <p:spPr>
          <a:xfrm>
            <a:off x="456986" y="206842"/>
            <a:ext cx="87450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«Дивергентный анализ оценки, продажи и подбора жилой недвижимости» Вероники Буняевой</a:t>
            </a:r>
            <a:r>
              <a:rPr lang="ru-RU" sz="15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  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Патент / Лицензия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5FD2D93-ED58-402A-2A36-C4FFEE082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89" y="273635"/>
            <a:ext cx="2325225" cy="530717"/>
          </a:xfrm>
          <a:prstGeom prst="rect">
            <a:avLst/>
          </a:prstGeom>
        </p:spPr>
      </p:pic>
      <p:pic>
        <p:nvPicPr>
          <p:cNvPr id="2050" name="Picture 2" descr="C:\Users\1\Desktop\9dc0f717-4c31-4ded-b78c-08266c49ca8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2050" y="1300161"/>
            <a:ext cx="6826250" cy="511968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901700" y="2222500"/>
            <a:ext cx="284885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D62088"/>
                </a:solidFill>
              </a:rPr>
              <a:t>ОКСАНА КРЮЧКОВА</a:t>
            </a:r>
          </a:p>
          <a:p>
            <a:r>
              <a:rPr lang="ru-RU" sz="2400" dirty="0" smtClean="0">
                <a:solidFill>
                  <a:srgbClr val="D62088"/>
                </a:solidFill>
              </a:rPr>
              <a:t>ВЕРОНИКА БУНЯЕВА</a:t>
            </a:r>
          </a:p>
          <a:p>
            <a:endParaRPr lang="ru-RU" sz="2400" dirty="0" smtClean="0"/>
          </a:p>
          <a:p>
            <a:r>
              <a:rPr lang="ru-RU" sz="2000" dirty="0" smtClean="0"/>
              <a:t>2016 г.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838200" y="4724400"/>
            <a:ext cx="3200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Основатели Дивергент-Центра</a:t>
            </a:r>
          </a:p>
          <a:p>
            <a:r>
              <a:rPr lang="ru-RU" dirty="0" smtClean="0"/>
              <a:t>и Дивергентной технологии</a:t>
            </a:r>
          </a:p>
        </p:txBody>
      </p:sp>
    </p:spTree>
    <p:extLst>
      <p:ext uri="{BB962C8B-B14F-4D97-AF65-F5344CB8AC3E}">
        <p14:creationId xmlns="" xmlns:p14="http://schemas.microsoft.com/office/powerpoint/2010/main" val="380690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1;g124c25aa65b_0_714">
            <a:extLst>
              <a:ext uri="{FF2B5EF4-FFF2-40B4-BE49-F238E27FC236}">
                <a16:creationId xmlns="" xmlns:a16="http://schemas.microsoft.com/office/drawing/2014/main" id="{F6DF9055-FD23-237E-30C1-E8DC5F81A943}"/>
              </a:ext>
            </a:extLst>
          </p:cNvPr>
          <p:cNvSpPr/>
          <p:nvPr/>
        </p:nvSpPr>
        <p:spPr>
          <a:xfrm>
            <a:off x="0" y="960180"/>
            <a:ext cx="12649200" cy="45719"/>
          </a:xfrm>
          <a:prstGeom prst="rect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84;g124c25aa65b_0_714">
            <a:extLst>
              <a:ext uri="{FF2B5EF4-FFF2-40B4-BE49-F238E27FC236}">
                <a16:creationId xmlns="" xmlns:a16="http://schemas.microsoft.com/office/drawing/2014/main" id="{D336DA87-7B5A-8A15-7A4E-0CAB2B5C1B6D}"/>
              </a:ext>
            </a:extLst>
          </p:cNvPr>
          <p:cNvSpPr txBox="1"/>
          <p:nvPr/>
        </p:nvSpPr>
        <p:spPr>
          <a:xfrm>
            <a:off x="456986" y="206842"/>
            <a:ext cx="87450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«Дивергентный анализ оценки, продажи и подбора жилой недвижимости» Вероники Буняевой</a:t>
            </a:r>
            <a:r>
              <a:rPr lang="ru-RU" sz="15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  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Патент / Лицензия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7A783CC-4F67-8E61-FD83-76F82348C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89" y="273635"/>
            <a:ext cx="2325225" cy="530717"/>
          </a:xfrm>
          <a:prstGeom prst="rect">
            <a:avLst/>
          </a:prstGeom>
        </p:spPr>
      </p:pic>
      <p:pic>
        <p:nvPicPr>
          <p:cNvPr id="1026" name="Picture 2" descr="C:\Users\1\Desktop\Новая папка (3)\e726bda1-67ac-4110-b1f2-a8c736391be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3900" y="1025270"/>
            <a:ext cx="9258300" cy="583272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794750" y="2768600"/>
            <a:ext cx="298450" cy="546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718550" y="2578100"/>
            <a:ext cx="374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Bahnschrift Light Condensed" pitchFamily="34" charset="0"/>
              </a:rPr>
              <a:t>9</a:t>
            </a:r>
            <a:endParaRPr lang="ru-RU" sz="5400" b="1" dirty="0">
              <a:solidFill>
                <a:srgbClr val="FF0000"/>
              </a:solidFill>
              <a:latin typeface="Bahnschrift Light Condens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900" y="2717800"/>
            <a:ext cx="1987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>
                <a:solidFill>
                  <a:srgbClr val="D62088"/>
                </a:solidFill>
              </a:rPr>
              <a:t>4 500</a:t>
            </a:r>
            <a:r>
              <a:rPr lang="en-US" sz="3600" b="1" u="sng" dirty="0" smtClean="0">
                <a:solidFill>
                  <a:srgbClr val="D62088"/>
                </a:solidFill>
              </a:rPr>
              <a:t> </a:t>
            </a:r>
            <a:r>
              <a:rPr lang="ru-RU" sz="3600" b="1" u="sng" dirty="0" smtClean="0">
                <a:solidFill>
                  <a:srgbClr val="D62088"/>
                </a:solidFill>
              </a:rPr>
              <a:t>т.р.</a:t>
            </a:r>
            <a:endParaRPr lang="ru-RU" sz="3600" b="1" u="sng" dirty="0">
              <a:solidFill>
                <a:srgbClr val="D6208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871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1;g124c25aa65b_0_714">
            <a:extLst>
              <a:ext uri="{FF2B5EF4-FFF2-40B4-BE49-F238E27FC236}">
                <a16:creationId xmlns="" xmlns:a16="http://schemas.microsoft.com/office/drawing/2014/main" id="{5A513824-56C6-F372-FE5B-9FB6140E6269}"/>
              </a:ext>
            </a:extLst>
          </p:cNvPr>
          <p:cNvSpPr/>
          <p:nvPr/>
        </p:nvSpPr>
        <p:spPr>
          <a:xfrm>
            <a:off x="0" y="960180"/>
            <a:ext cx="12649200" cy="45719"/>
          </a:xfrm>
          <a:prstGeom prst="rect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4;g124c25aa65b_0_714">
            <a:extLst>
              <a:ext uri="{FF2B5EF4-FFF2-40B4-BE49-F238E27FC236}">
                <a16:creationId xmlns="" xmlns:a16="http://schemas.microsoft.com/office/drawing/2014/main" id="{3622CC12-75F8-A0ED-E678-87BB1F1FE13E}"/>
              </a:ext>
            </a:extLst>
          </p:cNvPr>
          <p:cNvSpPr txBox="1"/>
          <p:nvPr/>
        </p:nvSpPr>
        <p:spPr>
          <a:xfrm>
            <a:off x="456986" y="206842"/>
            <a:ext cx="87450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«Дивергентный анализ оценки, продажи и подбора жилой недвижимости» Вероники Буняевой</a:t>
            </a:r>
            <a:r>
              <a:rPr lang="ru-RU" sz="15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  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Патент / Лицензия</a:t>
            </a:r>
          </a:p>
        </p:txBody>
      </p:sp>
      <p:sp>
        <p:nvSpPr>
          <p:cNvPr id="9" name="Google Shape;184;g124c25aa65b_0_714">
            <a:extLst>
              <a:ext uri="{FF2B5EF4-FFF2-40B4-BE49-F238E27FC236}">
                <a16:creationId xmlns="" xmlns:a16="http://schemas.microsoft.com/office/drawing/2014/main" id="{788B97FB-C348-6456-DA61-58C7B41FA939}"/>
              </a:ext>
            </a:extLst>
          </p:cNvPr>
          <p:cNvSpPr txBox="1"/>
          <p:nvPr/>
        </p:nvSpPr>
        <p:spPr>
          <a:xfrm>
            <a:off x="456986" y="1377648"/>
            <a:ext cx="702026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400" b="0" i="0" u="none" strike="noStrike" cap="none" dirty="0">
                <a:gradFill>
                  <a:gsLst>
                    <a:gs pos="0">
                      <a:srgbClr val="E52489"/>
                    </a:gs>
                    <a:gs pos="67000">
                      <a:srgbClr val="951085"/>
                    </a:gs>
                    <a:gs pos="100000">
                      <a:srgbClr val="951085"/>
                    </a:gs>
                  </a:gsLst>
                  <a:path path="circle">
                    <a:fillToRect l="100000" t="100000"/>
                  </a:path>
                </a:gra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ЧТО ТАКОЕ - ТОВАР?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5FD2D93-ED58-402A-2A36-C4FFEE0826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89" y="273635"/>
            <a:ext cx="2325225" cy="53071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088412E-6A05-FF47-8C8B-8FCDF0161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634">
            <a:off x="-1353600" y="4992501"/>
            <a:ext cx="13556211" cy="762536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098431" y="6642556"/>
            <a:ext cx="10935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1000"/>
            </a:pPr>
            <a:r>
              <a:rPr lang="ru-RU" sz="800" dirty="0" smtClean="0">
                <a:ea typeface="Proxima Nova"/>
                <a:cs typeface="Proxima Nova"/>
                <a:sym typeface="Proxima Nova"/>
              </a:rPr>
              <a:t>© Вероника Буняева</a:t>
            </a:r>
          </a:p>
        </p:txBody>
      </p:sp>
    </p:spTree>
    <p:extLst>
      <p:ext uri="{BB962C8B-B14F-4D97-AF65-F5344CB8AC3E}">
        <p14:creationId xmlns="" xmlns:p14="http://schemas.microsoft.com/office/powerpoint/2010/main" val="380175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1;g124c25aa65b_0_714">
            <a:extLst>
              <a:ext uri="{FF2B5EF4-FFF2-40B4-BE49-F238E27FC236}">
                <a16:creationId xmlns="" xmlns:a16="http://schemas.microsoft.com/office/drawing/2014/main" id="{5A513824-56C6-F372-FE5B-9FB6140E6269}"/>
              </a:ext>
            </a:extLst>
          </p:cNvPr>
          <p:cNvSpPr/>
          <p:nvPr/>
        </p:nvSpPr>
        <p:spPr>
          <a:xfrm>
            <a:off x="0" y="960180"/>
            <a:ext cx="12649200" cy="45719"/>
          </a:xfrm>
          <a:prstGeom prst="rect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4;g124c25aa65b_0_714">
            <a:extLst>
              <a:ext uri="{FF2B5EF4-FFF2-40B4-BE49-F238E27FC236}">
                <a16:creationId xmlns="" xmlns:a16="http://schemas.microsoft.com/office/drawing/2014/main" id="{3622CC12-75F8-A0ED-E678-87BB1F1FE13E}"/>
              </a:ext>
            </a:extLst>
          </p:cNvPr>
          <p:cNvSpPr txBox="1"/>
          <p:nvPr/>
        </p:nvSpPr>
        <p:spPr>
          <a:xfrm>
            <a:off x="456986" y="206842"/>
            <a:ext cx="87450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«Дивергентный анализ оценки, продажи и подбора жилой недвижимости» Вероники Буняевой</a:t>
            </a:r>
            <a:r>
              <a:rPr lang="ru-RU" sz="15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  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Патент / Лицензия</a:t>
            </a:r>
          </a:p>
        </p:txBody>
      </p:sp>
      <p:sp>
        <p:nvSpPr>
          <p:cNvPr id="9" name="Google Shape;184;g124c25aa65b_0_714">
            <a:extLst>
              <a:ext uri="{FF2B5EF4-FFF2-40B4-BE49-F238E27FC236}">
                <a16:creationId xmlns="" xmlns:a16="http://schemas.microsoft.com/office/drawing/2014/main" id="{788B97FB-C348-6456-DA61-58C7B41FA939}"/>
              </a:ext>
            </a:extLst>
          </p:cNvPr>
          <p:cNvSpPr txBox="1"/>
          <p:nvPr/>
        </p:nvSpPr>
        <p:spPr>
          <a:xfrm>
            <a:off x="456986" y="1377648"/>
            <a:ext cx="702026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400" b="0" i="0" u="none" strike="noStrike" cap="none" dirty="0">
                <a:gradFill>
                  <a:gsLst>
                    <a:gs pos="0">
                      <a:srgbClr val="E52489"/>
                    </a:gs>
                    <a:gs pos="67000">
                      <a:srgbClr val="951085"/>
                    </a:gs>
                    <a:gs pos="100000">
                      <a:srgbClr val="951085"/>
                    </a:gs>
                  </a:gsLst>
                  <a:path path="circle">
                    <a:fillToRect l="100000" t="100000"/>
                  </a:path>
                </a:gra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ЧТО ТАКОЕ - ТОВАР?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5FD2D93-ED58-402A-2A36-C4FFEE0826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89" y="273635"/>
            <a:ext cx="2325225" cy="530717"/>
          </a:xfrm>
          <a:prstGeom prst="rect">
            <a:avLst/>
          </a:prstGeom>
        </p:spPr>
      </p:pic>
      <p:sp>
        <p:nvSpPr>
          <p:cNvPr id="2" name="Google Shape;184;g124c25aa65b_0_714">
            <a:extLst>
              <a:ext uri="{FF2B5EF4-FFF2-40B4-BE49-F238E27FC236}">
                <a16:creationId xmlns="" xmlns:a16="http://schemas.microsoft.com/office/drawing/2014/main" id="{F0E53587-2F93-4CE0-8414-C5FDF1C2BC23}"/>
              </a:ext>
            </a:extLst>
          </p:cNvPr>
          <p:cNvSpPr txBox="1"/>
          <p:nvPr/>
        </p:nvSpPr>
        <p:spPr>
          <a:xfrm>
            <a:off x="456986" y="1921590"/>
            <a:ext cx="11278028" cy="447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«Товар обладает потребительскими свойствами, а значит - он подходит под критерии, по которым потребитель оценивает товар. 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endParaRPr lang="ru-RU" sz="1500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Любой потребитель, для того, чтобы принять решение о покупке и о важности приобретения товара, должен понимать какую проблему и задачу он решит с его помощью.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endParaRPr lang="ru-RU" sz="1500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Т.е. чтобы продать объект, необходимо показать, как его использовать.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Это влияет и на его стоимость.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endParaRPr lang="ru-RU" sz="1500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А, значит, надо знать, какие задачи объект решает конечному покупателю, и какие свойства в объекте этому способствуют, и через них продемонстрировать вариант использования объекта. 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endParaRPr lang="ru-RU" sz="1500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Именно так и была разработана «Дивергентная Технология». 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endParaRPr lang="ru-RU" sz="1500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Через анализ задач покупателей рынка недвижимости я нашла критерии, которые дают четкое понимание конченых покупателей объекта, их задачи и как объект недвижимости может быть использован для их решения.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endParaRPr lang="ru-RU" sz="1500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Это - наборы функциональных зон,  и функциональность объекта»</a:t>
            </a:r>
          </a:p>
        </p:txBody>
      </p:sp>
      <p:sp>
        <p:nvSpPr>
          <p:cNvPr id="5" name="Google Shape;259;g124ac79fc8c_0_75">
            <a:extLst>
              <a:ext uri="{FF2B5EF4-FFF2-40B4-BE49-F238E27FC236}">
                <a16:creationId xmlns="" xmlns:a16="http://schemas.microsoft.com/office/drawing/2014/main" id="{767C4AC5-7D17-0DCF-EC4B-02F2073F2207}"/>
              </a:ext>
            </a:extLst>
          </p:cNvPr>
          <p:cNvSpPr txBox="1"/>
          <p:nvPr/>
        </p:nvSpPr>
        <p:spPr>
          <a:xfrm>
            <a:off x="8857597" y="6245851"/>
            <a:ext cx="287741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-RU" sz="1600" b="0" u="none" strike="noStrike" cap="none" dirty="0">
                <a:solidFill>
                  <a:schemeClr val="dk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©</a:t>
            </a:r>
            <a:r>
              <a:rPr lang="ru-RU" sz="1600" b="0" i="1" u="none" strike="noStrike" cap="none" dirty="0">
                <a:solidFill>
                  <a:schemeClr val="dk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Вероника Буняева</a:t>
            </a:r>
          </a:p>
        </p:txBody>
      </p:sp>
    </p:spTree>
    <p:extLst>
      <p:ext uri="{BB962C8B-B14F-4D97-AF65-F5344CB8AC3E}">
        <p14:creationId xmlns="" xmlns:p14="http://schemas.microsoft.com/office/powerpoint/2010/main" val="222870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1;g124c25aa65b_0_714">
            <a:extLst>
              <a:ext uri="{FF2B5EF4-FFF2-40B4-BE49-F238E27FC236}">
                <a16:creationId xmlns="" xmlns:a16="http://schemas.microsoft.com/office/drawing/2014/main" id="{5A513824-56C6-F372-FE5B-9FB6140E6269}"/>
              </a:ext>
            </a:extLst>
          </p:cNvPr>
          <p:cNvSpPr/>
          <p:nvPr/>
        </p:nvSpPr>
        <p:spPr>
          <a:xfrm>
            <a:off x="0" y="960180"/>
            <a:ext cx="12649200" cy="45719"/>
          </a:xfrm>
          <a:prstGeom prst="rect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4;g124c25aa65b_0_714">
            <a:extLst>
              <a:ext uri="{FF2B5EF4-FFF2-40B4-BE49-F238E27FC236}">
                <a16:creationId xmlns="" xmlns:a16="http://schemas.microsoft.com/office/drawing/2014/main" id="{3622CC12-75F8-A0ED-E678-87BB1F1FE13E}"/>
              </a:ext>
            </a:extLst>
          </p:cNvPr>
          <p:cNvSpPr txBox="1"/>
          <p:nvPr/>
        </p:nvSpPr>
        <p:spPr>
          <a:xfrm>
            <a:off x="456986" y="206842"/>
            <a:ext cx="87450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«Дивергентный анализ оценки, продажи и подбора жилой недвижимости» Вероники Буняевой</a:t>
            </a:r>
            <a:r>
              <a:rPr lang="ru-RU" sz="15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  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Патент / Лицензия</a:t>
            </a:r>
          </a:p>
        </p:txBody>
      </p:sp>
      <p:sp>
        <p:nvSpPr>
          <p:cNvPr id="9" name="Google Shape;184;g124c25aa65b_0_714">
            <a:extLst>
              <a:ext uri="{FF2B5EF4-FFF2-40B4-BE49-F238E27FC236}">
                <a16:creationId xmlns="" xmlns:a16="http://schemas.microsoft.com/office/drawing/2014/main" id="{788B97FB-C348-6456-DA61-58C7B41FA939}"/>
              </a:ext>
            </a:extLst>
          </p:cNvPr>
          <p:cNvSpPr txBox="1"/>
          <p:nvPr/>
        </p:nvSpPr>
        <p:spPr>
          <a:xfrm>
            <a:off x="456986" y="1377648"/>
            <a:ext cx="11735014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100" b="0" i="0" u="none" strike="noStrike" cap="none" dirty="0">
                <a:gradFill>
                  <a:gsLst>
                    <a:gs pos="0">
                      <a:srgbClr val="E52489"/>
                    </a:gs>
                    <a:gs pos="67000">
                      <a:srgbClr val="951085"/>
                    </a:gs>
                    <a:gs pos="100000">
                      <a:srgbClr val="951085"/>
                    </a:gs>
                  </a:gsLst>
                  <a:path path="circle">
                    <a:fillToRect l="100000" t="100000"/>
                  </a:path>
                </a:gra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Главный принцип «Дивергентного анализа» и то, что делает его уникальным: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5FD2D93-ED58-402A-2A36-C4FFEE0826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89" y="273635"/>
            <a:ext cx="2325225" cy="530717"/>
          </a:xfrm>
          <a:prstGeom prst="rect">
            <a:avLst/>
          </a:prstGeom>
        </p:spPr>
      </p:pic>
      <p:sp>
        <p:nvSpPr>
          <p:cNvPr id="2" name="Google Shape;184;g124c25aa65b_0_714">
            <a:extLst>
              <a:ext uri="{FF2B5EF4-FFF2-40B4-BE49-F238E27FC236}">
                <a16:creationId xmlns="" xmlns:a16="http://schemas.microsoft.com/office/drawing/2014/main" id="{F0E53587-2F93-4CE0-8414-C5FDF1C2BC23}"/>
              </a:ext>
            </a:extLst>
          </p:cNvPr>
          <p:cNvSpPr txBox="1"/>
          <p:nvPr/>
        </p:nvSpPr>
        <p:spPr>
          <a:xfrm>
            <a:off x="456986" y="1921590"/>
            <a:ext cx="11278028" cy="4939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«Риэлтор не умеет продавать объекты, потому не умеет создавать товары!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Товар в недвижимости – это набор свойств объекта и в первую очередь наборы функциональных зон, которые лучшим образом, по сравнению с конкурентами, решат задачу покупателя. 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endParaRPr lang="ru-RU" sz="1500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Чтобы создать товар в недвижимости – надо через варианты использования объекта показать те свойства, которые наиболее важны конечному покупателю объекта. 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endParaRPr lang="ru-RU" sz="1500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Если этих свойств нет частично или полностью нет у других объектов на рынке, то объект становиться вне конкуренции, а значит – высоко-спросным и на него можно поднять стоимость!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endParaRPr lang="ru-RU" sz="1500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Но, на один объект могут претендовать несколько разных видов покупателей, с разными задачами, с разными классами, и разными доходами. Причем, в каждом классе с разным составом семьи – свои. 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endParaRPr lang="ru-RU" sz="1500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А, значит и вариантов использования объекта будет несколько.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endParaRPr lang="ru-RU" sz="1500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Следовательно, будет несколько разных товаров из одного объекта. </a:t>
            </a:r>
            <a:b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</a:b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В т.ч с разными ценами, наборами свойств, уникальностями и наборами функциональных зон. </a:t>
            </a:r>
            <a:b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</a:b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/>
            </a:r>
            <a:b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</a:b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А т.к. покупатели разные, то и методы продаж, и каналы продаж, и реклама – 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будут также разными.»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endParaRPr lang="ru-RU" sz="1500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5" name="Google Shape;259;g124ac79fc8c_0_75">
            <a:extLst>
              <a:ext uri="{FF2B5EF4-FFF2-40B4-BE49-F238E27FC236}">
                <a16:creationId xmlns="" xmlns:a16="http://schemas.microsoft.com/office/drawing/2014/main" id="{767C4AC5-7D17-0DCF-EC4B-02F2073F2207}"/>
              </a:ext>
            </a:extLst>
          </p:cNvPr>
          <p:cNvSpPr txBox="1"/>
          <p:nvPr/>
        </p:nvSpPr>
        <p:spPr>
          <a:xfrm>
            <a:off x="8857597" y="6245851"/>
            <a:ext cx="287741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-RU" sz="1600" b="0" u="none" strike="noStrike" cap="none" dirty="0">
                <a:solidFill>
                  <a:schemeClr val="dk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©</a:t>
            </a:r>
            <a:r>
              <a:rPr lang="ru-RU" sz="1600" b="0" i="1" u="none" strike="noStrike" cap="none" dirty="0">
                <a:solidFill>
                  <a:schemeClr val="dk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Вероника Буняева</a:t>
            </a:r>
          </a:p>
        </p:txBody>
      </p:sp>
    </p:spTree>
    <p:extLst>
      <p:ext uri="{BB962C8B-B14F-4D97-AF65-F5344CB8AC3E}">
        <p14:creationId xmlns="" xmlns:p14="http://schemas.microsoft.com/office/powerpoint/2010/main" val="297734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92CB62B-9964-E3B0-15A3-020F7C140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181;g124c25aa65b_0_714">
            <a:extLst>
              <a:ext uri="{FF2B5EF4-FFF2-40B4-BE49-F238E27FC236}">
                <a16:creationId xmlns="" xmlns:a16="http://schemas.microsoft.com/office/drawing/2014/main" id="{5A513824-56C6-F372-FE5B-9FB6140E6269}"/>
              </a:ext>
            </a:extLst>
          </p:cNvPr>
          <p:cNvSpPr/>
          <p:nvPr/>
        </p:nvSpPr>
        <p:spPr>
          <a:xfrm>
            <a:off x="0" y="960180"/>
            <a:ext cx="12649200" cy="45719"/>
          </a:xfrm>
          <a:prstGeom prst="rect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4;g124c25aa65b_0_714">
            <a:extLst>
              <a:ext uri="{FF2B5EF4-FFF2-40B4-BE49-F238E27FC236}">
                <a16:creationId xmlns="" xmlns:a16="http://schemas.microsoft.com/office/drawing/2014/main" id="{3622CC12-75F8-A0ED-E678-87BB1F1FE13E}"/>
              </a:ext>
            </a:extLst>
          </p:cNvPr>
          <p:cNvSpPr txBox="1"/>
          <p:nvPr/>
        </p:nvSpPr>
        <p:spPr>
          <a:xfrm>
            <a:off x="456986" y="206842"/>
            <a:ext cx="87450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«Дивергентный анализ оценки, продажи и подбора жилой недвижимости» Вероники Буняевой</a:t>
            </a:r>
            <a:r>
              <a:rPr lang="ru-RU" sz="15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  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Патент / Лицензия</a:t>
            </a:r>
          </a:p>
        </p:txBody>
      </p:sp>
      <p:sp>
        <p:nvSpPr>
          <p:cNvPr id="9" name="Google Shape;184;g124c25aa65b_0_714">
            <a:extLst>
              <a:ext uri="{FF2B5EF4-FFF2-40B4-BE49-F238E27FC236}">
                <a16:creationId xmlns="" xmlns:a16="http://schemas.microsoft.com/office/drawing/2014/main" id="{788B97FB-C348-6456-DA61-58C7B41FA939}"/>
              </a:ext>
            </a:extLst>
          </p:cNvPr>
          <p:cNvSpPr txBox="1"/>
          <p:nvPr/>
        </p:nvSpPr>
        <p:spPr>
          <a:xfrm>
            <a:off x="456985" y="1377648"/>
            <a:ext cx="1002344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400" b="0" i="0" u="none" strike="noStrike" cap="none" dirty="0">
                <a:gradFill>
                  <a:gsLst>
                    <a:gs pos="0">
                      <a:srgbClr val="E52489"/>
                    </a:gs>
                    <a:gs pos="67000">
                      <a:srgbClr val="951085"/>
                    </a:gs>
                    <a:gs pos="100000">
                      <a:srgbClr val="951085"/>
                    </a:gs>
                  </a:gsLst>
                  <a:path path="circle">
                    <a:fillToRect l="100000" t="100000"/>
                  </a:path>
                </a:gra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Кто же мои Покупатели и по каким критериям они измеряют объекты</a:t>
            </a:r>
            <a:r>
              <a:rPr lang="ru-RU" sz="2400" b="0" i="0" u="none" strike="noStrike" cap="none" dirty="0" smtClean="0">
                <a:gradFill>
                  <a:gsLst>
                    <a:gs pos="0">
                      <a:srgbClr val="E52489"/>
                    </a:gs>
                    <a:gs pos="67000">
                      <a:srgbClr val="951085"/>
                    </a:gs>
                    <a:gs pos="100000">
                      <a:srgbClr val="951085"/>
                    </a:gs>
                  </a:gsLst>
                  <a:path path="circle">
                    <a:fillToRect l="100000" t="100000"/>
                  </a:path>
                </a:gra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? – уникальная идея Дивергентной технологии!</a:t>
            </a:r>
            <a:endParaRPr lang="ru-RU" sz="2400" b="0" i="0" u="none" strike="noStrike" cap="none" dirty="0">
              <a:gradFill>
                <a:gsLst>
                  <a:gs pos="0">
                    <a:srgbClr val="E52489"/>
                  </a:gs>
                  <a:gs pos="67000">
                    <a:srgbClr val="951085"/>
                  </a:gs>
                  <a:gs pos="100000">
                    <a:srgbClr val="951085"/>
                  </a:gs>
                </a:gsLst>
                <a:path path="circle">
                  <a:fillToRect l="100000" t="100000"/>
                </a:path>
              </a:gradFill>
              <a:latin typeface="Zona Pro ExtraBold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5FD2D93-ED58-402A-2A36-C4FFEE082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89" y="273635"/>
            <a:ext cx="2325225" cy="53071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098431" y="6642556"/>
            <a:ext cx="10935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1000"/>
            </a:pPr>
            <a:r>
              <a:rPr lang="ru-RU" sz="800" dirty="0" smtClean="0">
                <a:ea typeface="Proxima Nova"/>
                <a:cs typeface="Proxima Nova"/>
                <a:sym typeface="Proxima Nova"/>
              </a:rPr>
              <a:t>© Вероника Буняева</a:t>
            </a:r>
          </a:p>
        </p:txBody>
      </p:sp>
    </p:spTree>
    <p:extLst>
      <p:ext uri="{BB962C8B-B14F-4D97-AF65-F5344CB8AC3E}">
        <p14:creationId xmlns="" xmlns:p14="http://schemas.microsoft.com/office/powerpoint/2010/main" val="4012024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0EC4FFE-7321-9C3D-E557-C38801234B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619" t="74302" r="44328"/>
          <a:stretch/>
        </p:blipFill>
        <p:spPr>
          <a:xfrm rot="16200000">
            <a:off x="9428445" y="2876719"/>
            <a:ext cx="3554779" cy="1972330"/>
          </a:xfrm>
          <a:prstGeom prst="rect">
            <a:avLst/>
          </a:prstGeom>
        </p:spPr>
      </p:pic>
      <p:sp>
        <p:nvSpPr>
          <p:cNvPr id="4" name="Google Shape;181;g124c25aa65b_0_714">
            <a:extLst>
              <a:ext uri="{FF2B5EF4-FFF2-40B4-BE49-F238E27FC236}">
                <a16:creationId xmlns="" xmlns:a16="http://schemas.microsoft.com/office/drawing/2014/main" id="{5A513824-56C6-F372-FE5B-9FB6140E6269}"/>
              </a:ext>
            </a:extLst>
          </p:cNvPr>
          <p:cNvSpPr/>
          <p:nvPr/>
        </p:nvSpPr>
        <p:spPr>
          <a:xfrm>
            <a:off x="0" y="960180"/>
            <a:ext cx="12649200" cy="45719"/>
          </a:xfrm>
          <a:prstGeom prst="rect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4;g124c25aa65b_0_714">
            <a:extLst>
              <a:ext uri="{FF2B5EF4-FFF2-40B4-BE49-F238E27FC236}">
                <a16:creationId xmlns="" xmlns:a16="http://schemas.microsoft.com/office/drawing/2014/main" id="{3622CC12-75F8-A0ED-E678-87BB1F1FE13E}"/>
              </a:ext>
            </a:extLst>
          </p:cNvPr>
          <p:cNvSpPr txBox="1"/>
          <p:nvPr/>
        </p:nvSpPr>
        <p:spPr>
          <a:xfrm>
            <a:off x="456986" y="206842"/>
            <a:ext cx="87450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«Дивергентный анализ оценки, продажи и подбора жилой недвижимости» Вероники Буняевой</a:t>
            </a:r>
            <a:r>
              <a:rPr lang="ru-RU" sz="15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  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Патент / Лицензия</a:t>
            </a:r>
          </a:p>
        </p:txBody>
      </p:sp>
      <p:sp>
        <p:nvSpPr>
          <p:cNvPr id="9" name="Google Shape;184;g124c25aa65b_0_714">
            <a:extLst>
              <a:ext uri="{FF2B5EF4-FFF2-40B4-BE49-F238E27FC236}">
                <a16:creationId xmlns="" xmlns:a16="http://schemas.microsoft.com/office/drawing/2014/main" id="{788B97FB-C348-6456-DA61-58C7B41FA939}"/>
              </a:ext>
            </a:extLst>
          </p:cNvPr>
          <p:cNvSpPr txBox="1"/>
          <p:nvPr/>
        </p:nvSpPr>
        <p:spPr>
          <a:xfrm>
            <a:off x="456986" y="1377648"/>
            <a:ext cx="1127802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0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Для того, чтобы по «Дивергентному анализу» сформировать товар и определить его стоимость, надо выявить: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5FD2D93-ED58-402A-2A36-C4FFEE082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89" y="273635"/>
            <a:ext cx="2325225" cy="530717"/>
          </a:xfrm>
          <a:prstGeom prst="rect">
            <a:avLst/>
          </a:prstGeom>
        </p:spPr>
      </p:pic>
      <p:sp>
        <p:nvSpPr>
          <p:cNvPr id="2" name="Google Shape;184;g124c25aa65b_0_714">
            <a:extLst>
              <a:ext uri="{FF2B5EF4-FFF2-40B4-BE49-F238E27FC236}">
                <a16:creationId xmlns="" xmlns:a16="http://schemas.microsoft.com/office/drawing/2014/main" id="{F0E53587-2F93-4CE0-8414-C5FDF1C2BC23}"/>
              </a:ext>
            </a:extLst>
          </p:cNvPr>
          <p:cNvSpPr txBox="1"/>
          <p:nvPr/>
        </p:nvSpPr>
        <p:spPr>
          <a:xfrm>
            <a:off x="456986" y="2642438"/>
            <a:ext cx="11278028" cy="355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Возможности объекта по функционалу</a:t>
            </a: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Свойства объекта, по которым выводим конечных покупателей</a:t>
            </a: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Класс, состав семьи, доход, задачи конечных покупателей</a:t>
            </a: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Бюджет на покупку объекта </a:t>
            </a: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Наборы функциональных зон под задачу конечных покупателей</a:t>
            </a: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Конкурентов и наши уникальности</a:t>
            </a: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Создать товар под каждый вид покупателя </a:t>
            </a: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Выставить цены, исходя из бюджета и уникальных свойств объекта, относительно конкурентов</a:t>
            </a: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Разработать функциональную упаковку и описать товар через варианты использования помещений (инструкция по применению объекта)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098431" y="6642556"/>
            <a:ext cx="10935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1000"/>
            </a:pPr>
            <a:r>
              <a:rPr lang="ru-RU" sz="800" dirty="0" smtClean="0">
                <a:ea typeface="Proxima Nova"/>
                <a:cs typeface="Proxima Nova"/>
                <a:sym typeface="Proxima Nova"/>
              </a:rPr>
              <a:t>© Вероника Буняева</a:t>
            </a:r>
          </a:p>
        </p:txBody>
      </p:sp>
    </p:spTree>
    <p:extLst>
      <p:ext uri="{BB962C8B-B14F-4D97-AF65-F5344CB8AC3E}">
        <p14:creationId xmlns="" xmlns:p14="http://schemas.microsoft.com/office/powerpoint/2010/main" val="3577221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F9C7823-60D0-ADF6-4B1A-0B20907E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114" y="3827720"/>
            <a:ext cx="12192000" cy="6858000"/>
          </a:xfrm>
          <a:prstGeom prst="rect">
            <a:avLst/>
          </a:prstGeom>
        </p:spPr>
      </p:pic>
      <p:sp>
        <p:nvSpPr>
          <p:cNvPr id="4" name="Google Shape;181;g124c25aa65b_0_714">
            <a:extLst>
              <a:ext uri="{FF2B5EF4-FFF2-40B4-BE49-F238E27FC236}">
                <a16:creationId xmlns="" xmlns:a16="http://schemas.microsoft.com/office/drawing/2014/main" id="{5A513824-56C6-F372-FE5B-9FB6140E6269}"/>
              </a:ext>
            </a:extLst>
          </p:cNvPr>
          <p:cNvSpPr/>
          <p:nvPr/>
        </p:nvSpPr>
        <p:spPr>
          <a:xfrm>
            <a:off x="0" y="960180"/>
            <a:ext cx="12649200" cy="45719"/>
          </a:xfrm>
          <a:prstGeom prst="rect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4;g124c25aa65b_0_714">
            <a:extLst>
              <a:ext uri="{FF2B5EF4-FFF2-40B4-BE49-F238E27FC236}">
                <a16:creationId xmlns="" xmlns:a16="http://schemas.microsoft.com/office/drawing/2014/main" id="{3622CC12-75F8-A0ED-E678-87BB1F1FE13E}"/>
              </a:ext>
            </a:extLst>
          </p:cNvPr>
          <p:cNvSpPr txBox="1"/>
          <p:nvPr/>
        </p:nvSpPr>
        <p:spPr>
          <a:xfrm>
            <a:off x="456986" y="206842"/>
            <a:ext cx="87450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«Дивергентный анализ оценки, продажи и подбора жилой недвижимости» Вероники Буняевой</a:t>
            </a:r>
            <a:r>
              <a:rPr lang="ru-RU" sz="15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  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Патент / Лицензия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5FD2D93-ED58-402A-2A36-C4FFEE082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89" y="273635"/>
            <a:ext cx="2325225" cy="530717"/>
          </a:xfrm>
          <a:prstGeom prst="rect">
            <a:avLst/>
          </a:prstGeom>
        </p:spPr>
      </p:pic>
      <p:sp>
        <p:nvSpPr>
          <p:cNvPr id="2" name="Google Shape;184;g124c25aa65b_0_714">
            <a:extLst>
              <a:ext uri="{FF2B5EF4-FFF2-40B4-BE49-F238E27FC236}">
                <a16:creationId xmlns="" xmlns:a16="http://schemas.microsoft.com/office/drawing/2014/main" id="{F0E53587-2F93-4CE0-8414-C5FDF1C2BC23}"/>
              </a:ext>
            </a:extLst>
          </p:cNvPr>
          <p:cNvSpPr txBox="1"/>
          <p:nvPr/>
        </p:nvSpPr>
        <p:spPr>
          <a:xfrm>
            <a:off x="456986" y="1385296"/>
            <a:ext cx="11278028" cy="466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Зная, какие свойства объекта, и в первую какие очередь - какие наборы функциональных зон лучшим образом закрывают задачи каких покупателей, можно легко определять и покупателей, и конкурентов, и каналы продаж, и рекламу, и определять уникальные свойства в объекте и выводить </a:t>
            </a:r>
            <a:r>
              <a:rPr lang="ru-RU" b="0" i="0" u="none" strike="noStrike" cap="none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цены, исходя из важности комбинации свойств  для конечного покупателя и их уникальности, по сравнению с другими наборами свойств в объекта.</a:t>
            </a:r>
          </a:p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endParaRPr lang="ru-RU" dirty="0" smtClean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b="0" i="0" u="none" strike="noStrike" cap="none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Сравнивать надо конкурентов  и определять их только через свойства, которые нужны покупател</a:t>
            </a:r>
            <a:r>
              <a:rPr lang="ru-RU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ю и обязательно учитывая функциональные свойства, ожидаемые покупателями и варианты их размещения в объекте!</a:t>
            </a:r>
            <a:endParaRPr lang="ru-RU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endParaRPr lang="ru-RU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957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F69DE31-3F92-D2D3-3C14-72F419F01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261;g124ac79fc8c_0_75">
            <a:extLst>
              <a:ext uri="{FF2B5EF4-FFF2-40B4-BE49-F238E27FC236}">
                <a16:creationId xmlns="" xmlns:a16="http://schemas.microsoft.com/office/drawing/2014/main" id="{BD2158C1-8A8B-0008-5452-5DB49BABB34E}"/>
              </a:ext>
            </a:extLst>
          </p:cNvPr>
          <p:cNvSpPr txBox="1"/>
          <p:nvPr/>
        </p:nvSpPr>
        <p:spPr>
          <a:xfrm>
            <a:off x="467563" y="1989573"/>
            <a:ext cx="9218206" cy="2376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lang="ru-RU" sz="3600" i="0" strike="noStrike" cap="none" dirty="0">
                <a:latin typeface="Zona Pro ExtraBold" panose="02010A03040002020004" pitchFamily="2" charset="0"/>
                <a:ea typeface="Georgia"/>
                <a:cs typeface="Georgia"/>
                <a:sym typeface="Georgia"/>
              </a:rPr>
              <a:t>ПЛОХОМУ РИЭЛТОРУ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lang="ru-RU" sz="3600" dirty="0">
                <a:latin typeface="Zona Pro ExtraBold" panose="02010A03040002020004" pitchFamily="2" charset="0"/>
                <a:ea typeface="Georgia"/>
                <a:cs typeface="Georgia"/>
                <a:sym typeface="Georgia"/>
              </a:rPr>
              <a:t>ВСЕГДА СОБСТВЕННИК</a:t>
            </a:r>
            <a:endParaRPr lang="ru-RU" sz="3600" i="0" strike="noStrike" cap="none" dirty="0">
              <a:latin typeface="Zona Pro ExtraBold" panose="02010A03040002020004" pitchFamily="2" charset="0"/>
              <a:ea typeface="Georgia"/>
              <a:cs typeface="Georgia"/>
              <a:sym typeface="Georgia"/>
            </a:endParaRP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lang="ru-RU" sz="8800" dirty="0">
                <a:gradFill flip="none" rotWithShape="1">
                  <a:gsLst>
                    <a:gs pos="0">
                      <a:srgbClr val="E52489"/>
                    </a:gs>
                    <a:gs pos="67000">
                      <a:srgbClr val="951085"/>
                    </a:gs>
                    <a:gs pos="100000">
                      <a:srgbClr val="951085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Zona Pro ExtraBold" panose="02010A03040002020004" pitchFamily="2" charset="0"/>
                <a:ea typeface="Georgia"/>
                <a:cs typeface="Georgia"/>
                <a:sym typeface="Georgia"/>
              </a:rPr>
              <a:t>МЕШАЕТ</a:t>
            </a:r>
            <a:endParaRPr lang="ru-RU" sz="8800" i="0" strike="noStrike" cap="none" dirty="0">
              <a:gradFill flip="none" rotWithShape="1">
                <a:gsLst>
                  <a:gs pos="0">
                    <a:srgbClr val="E52489"/>
                  </a:gs>
                  <a:gs pos="67000">
                    <a:srgbClr val="951085"/>
                  </a:gs>
                  <a:gs pos="100000">
                    <a:srgbClr val="951085"/>
                  </a:gs>
                </a:gsLst>
                <a:path path="circle">
                  <a:fillToRect t="100000" r="100000"/>
                </a:path>
                <a:tileRect l="-100000" b="-100000"/>
              </a:gradFill>
              <a:latin typeface="Zona Pro ExtraBold" panose="02010A03040002020004" pitchFamily="2" charset="0"/>
              <a:ea typeface="Georgia"/>
              <a:cs typeface="Georgia"/>
              <a:sym typeface="Georgia"/>
            </a:endParaRPr>
          </a:p>
        </p:txBody>
      </p:sp>
      <p:sp>
        <p:nvSpPr>
          <p:cNvPr id="11" name="Google Shape;259;g124ac79fc8c_0_75">
            <a:extLst>
              <a:ext uri="{FF2B5EF4-FFF2-40B4-BE49-F238E27FC236}">
                <a16:creationId xmlns="" xmlns:a16="http://schemas.microsoft.com/office/drawing/2014/main" id="{6B6E5574-DDC2-24BF-EF0E-E7B70F83E85A}"/>
              </a:ext>
            </a:extLst>
          </p:cNvPr>
          <p:cNvSpPr txBox="1"/>
          <p:nvPr/>
        </p:nvSpPr>
        <p:spPr>
          <a:xfrm>
            <a:off x="1510754" y="4499137"/>
            <a:ext cx="64992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-RU" b="0" u="none" strike="noStrike" cap="none" dirty="0">
                <a:solidFill>
                  <a:schemeClr val="dk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©</a:t>
            </a:r>
            <a:r>
              <a:rPr lang="ru-RU" b="0" i="1" u="none" strike="noStrike" cap="none" dirty="0">
                <a:solidFill>
                  <a:schemeClr val="dk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Вероника Буняева</a:t>
            </a:r>
          </a:p>
        </p:txBody>
      </p:sp>
    </p:spTree>
    <p:extLst>
      <p:ext uri="{BB962C8B-B14F-4D97-AF65-F5344CB8AC3E}">
        <p14:creationId xmlns="" xmlns:p14="http://schemas.microsoft.com/office/powerpoint/2010/main" val="29778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52489"/>
            </a:gs>
            <a:gs pos="67000">
              <a:srgbClr val="951085"/>
            </a:gs>
            <a:gs pos="100000">
              <a:srgbClr val="951085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AB0F668-58C7-099F-6F4E-C0360B21C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Google Shape;259;g124ac79fc8c_0_75">
            <a:extLst>
              <a:ext uri="{FF2B5EF4-FFF2-40B4-BE49-F238E27FC236}">
                <a16:creationId xmlns="" xmlns:a16="http://schemas.microsoft.com/office/drawing/2014/main" id="{6B6E5574-DDC2-24BF-EF0E-E7B70F83E85A}"/>
              </a:ext>
            </a:extLst>
          </p:cNvPr>
          <p:cNvSpPr txBox="1"/>
          <p:nvPr/>
        </p:nvSpPr>
        <p:spPr>
          <a:xfrm>
            <a:off x="3014565" y="4983139"/>
            <a:ext cx="64992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-RU" b="0" u="none" strike="noStrike" cap="none" dirty="0">
                <a:solidFill>
                  <a:schemeClr val="bg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©</a:t>
            </a:r>
            <a:r>
              <a:rPr lang="ru-RU" b="0" i="1" u="none" strike="noStrike" cap="none" dirty="0">
                <a:solidFill>
                  <a:schemeClr val="bg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Вероника Буняева</a:t>
            </a:r>
          </a:p>
        </p:txBody>
      </p:sp>
      <p:sp>
        <p:nvSpPr>
          <p:cNvPr id="2" name="Google Shape;781;g124c25aa65b_0_1112">
            <a:extLst>
              <a:ext uri="{FF2B5EF4-FFF2-40B4-BE49-F238E27FC236}">
                <a16:creationId xmlns="" xmlns:a16="http://schemas.microsoft.com/office/drawing/2014/main" id="{6538C922-39E8-9C10-C5D3-D4B40B16898B}"/>
              </a:ext>
            </a:extLst>
          </p:cNvPr>
          <p:cNvSpPr txBox="1"/>
          <p:nvPr/>
        </p:nvSpPr>
        <p:spPr>
          <a:xfrm>
            <a:off x="713544" y="1747309"/>
            <a:ext cx="555062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000" b="0" i="0" u="none" strike="noStrike" cap="none" dirty="0">
                <a:solidFill>
                  <a:schemeClr val="bg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«Все Риэлторы решают задачу Продавца, в то время как «Дивергентная Технология» единственная дает возможность </a:t>
            </a:r>
            <a:r>
              <a:rPr lang="ru-RU" sz="2000" b="0" i="0" u="none" strike="noStrike" cap="none" dirty="0" smtClean="0">
                <a:solidFill>
                  <a:schemeClr val="bg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решать ЛУЧШИМ образом  задачи и Покупателя и Продавца через  объект.»</a:t>
            </a:r>
            <a:endParaRPr lang="ru-RU" sz="2000" b="0" i="0" u="none" strike="noStrike" cap="none" dirty="0">
              <a:solidFill>
                <a:schemeClr val="bg1"/>
              </a:solidFill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343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E804B95-F54B-3378-17F1-B5157CC73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9" name="Google Shape;159;p1"/>
          <p:cNvSpPr txBox="1"/>
          <p:nvPr/>
        </p:nvSpPr>
        <p:spPr>
          <a:xfrm>
            <a:off x="493986" y="400069"/>
            <a:ext cx="584585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ru-RU" sz="4400" b="1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</a:t>
            </a:r>
            <a:r>
              <a:rPr lang="ru-RU" sz="4400" b="1" i="0" u="none" strike="noStrike" cap="none" dirty="0" smtClean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ДИВЕРГЕНТНАЯ </a:t>
            </a:r>
            <a:endParaRPr lang="ru-RU" sz="4400" b="1" i="0" u="none" strike="noStrike" cap="none" dirty="0">
              <a:latin typeface="Zona Pro ExtraBold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ru-RU" sz="4400" b="1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ТЕХНОЛОГИЯ </a:t>
            </a:r>
          </a:p>
        </p:txBody>
      </p:sp>
      <p:sp>
        <p:nvSpPr>
          <p:cNvPr id="9" name="Google Shape;781;g124c25aa65b_0_1112">
            <a:extLst>
              <a:ext uri="{FF2B5EF4-FFF2-40B4-BE49-F238E27FC236}">
                <a16:creationId xmlns="" xmlns:a16="http://schemas.microsoft.com/office/drawing/2014/main" id="{456584E0-41BD-D2F9-96BF-865F1CC5FF93}"/>
              </a:ext>
            </a:extLst>
          </p:cNvPr>
          <p:cNvSpPr txBox="1"/>
          <p:nvPr/>
        </p:nvSpPr>
        <p:spPr>
          <a:xfrm>
            <a:off x="493986" y="1852558"/>
            <a:ext cx="831473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0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оценки, продажи и подбора жилой недвижимости»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0BAE206-79E5-9E12-9C02-41DCA5261B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66" y="5917882"/>
            <a:ext cx="2852785" cy="651129"/>
          </a:xfrm>
          <a:prstGeom prst="rect">
            <a:avLst/>
          </a:prstGeom>
        </p:spPr>
      </p:pic>
      <p:sp>
        <p:nvSpPr>
          <p:cNvPr id="4" name="Google Shape;781;g124c25aa65b_0_1112">
            <a:extLst>
              <a:ext uri="{FF2B5EF4-FFF2-40B4-BE49-F238E27FC236}">
                <a16:creationId xmlns="" xmlns:a16="http://schemas.microsoft.com/office/drawing/2014/main" id="{5A1596E6-B69D-C2F3-5863-FBA1866E77AF}"/>
              </a:ext>
            </a:extLst>
          </p:cNvPr>
          <p:cNvSpPr txBox="1"/>
          <p:nvPr/>
        </p:nvSpPr>
        <p:spPr>
          <a:xfrm>
            <a:off x="493986" y="2353846"/>
            <a:ext cx="8314734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2563" marR="0" lvl="0" indent="-1825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i="0" u="none" strike="noStrike" cap="none" dirty="0">
                <a:latin typeface="Zona Pro SemiBold" panose="02010A03040002020004" pitchFamily="2" charset="0"/>
                <a:ea typeface="Proxima Nova"/>
                <a:cs typeface="Proxima Nova"/>
                <a:sym typeface="Proxima Nova"/>
              </a:rPr>
              <a:t>НОВАЯ РИЭЛТОРСКАЯ УСЛУГА РФ и СНГ</a:t>
            </a:r>
          </a:p>
          <a:p>
            <a:pPr marL="182563" marR="0" lvl="0" indent="-1825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i="0" u="none" strike="noStrike" cap="none" dirty="0">
                <a:latin typeface="Zona Pro SemiBold" panose="02010A03040002020004" pitchFamily="2" charset="0"/>
                <a:ea typeface="Proxima Nova"/>
                <a:cs typeface="Proxima Nova"/>
                <a:sym typeface="Proxima Nova"/>
              </a:rPr>
              <a:t>НОВЫЙ МЕТОД ОЦЕНКИ </a:t>
            </a:r>
          </a:p>
          <a:p>
            <a:pPr marL="182563" marR="0" lvl="0" indent="-1825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i="0" u="none" strike="noStrike" cap="none" dirty="0">
                <a:latin typeface="Zona Pro SemiBold" panose="02010A03040002020004" pitchFamily="2" charset="0"/>
                <a:ea typeface="Proxima Nova"/>
                <a:cs typeface="Proxima Nova"/>
                <a:sym typeface="Proxima Nova"/>
              </a:rPr>
              <a:t>НОВЫЙ ФОРМАТ УПАКОВКИ и ПРОДАЖИ ОБЪЕКТОВ</a:t>
            </a:r>
          </a:p>
          <a:p>
            <a:pPr marL="182563" marR="0" lvl="0" indent="-1825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i="0" u="none" strike="noStrike" cap="none" dirty="0">
                <a:latin typeface="Zona Pro SemiBold" panose="02010A03040002020004" pitchFamily="2" charset="0"/>
                <a:ea typeface="Proxima Nova"/>
                <a:cs typeface="Proxima Nova"/>
                <a:sym typeface="Proxima Nova"/>
              </a:rPr>
              <a:t>НОВЫЙ ПОДХОД К ПОДБОРУ ОБЪЕКТОВ</a:t>
            </a:r>
          </a:p>
          <a:p>
            <a:pPr marL="182563" marR="0" lvl="0" indent="-1825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i="0" u="none" strike="noStrike" cap="none" dirty="0" smtClean="0">
                <a:latin typeface="Zona Pro SemiBold" panose="02010A03040002020004" pitchFamily="2" charset="0"/>
                <a:ea typeface="Proxima Nova"/>
                <a:cs typeface="Proxima Nova"/>
                <a:sym typeface="Proxima Nova"/>
              </a:rPr>
              <a:t>НЕСКОЛЬКО РАЗНЫХ ЦЕН НА ОДИН ОБЪЕКТ</a:t>
            </a:r>
            <a:endParaRPr lang="ru-RU" sz="2000" i="0" u="none" strike="noStrike" cap="none" dirty="0">
              <a:latin typeface="Zona Pro SemiBold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5" name="Google Shape;781;g124c25aa65b_0_1112">
            <a:extLst>
              <a:ext uri="{FF2B5EF4-FFF2-40B4-BE49-F238E27FC236}">
                <a16:creationId xmlns="" xmlns:a16="http://schemas.microsoft.com/office/drawing/2014/main" id="{A224657E-CCF8-E8EA-CC10-B9B58787D245}"/>
              </a:ext>
            </a:extLst>
          </p:cNvPr>
          <p:cNvSpPr txBox="1"/>
          <p:nvPr/>
        </p:nvSpPr>
        <p:spPr>
          <a:xfrm>
            <a:off x="493986" y="5083329"/>
            <a:ext cx="831473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разработка </a:t>
            </a:r>
            <a:r>
              <a:rPr lang="ru-RU" b="0" i="0" u="none" strike="noStrike" cap="none" dirty="0">
                <a:gradFill>
                  <a:gsLst>
                    <a:gs pos="0">
                      <a:srgbClr val="E52489"/>
                    </a:gs>
                    <a:gs pos="67000">
                      <a:srgbClr val="951085"/>
                    </a:gs>
                    <a:gs pos="100000">
                      <a:srgbClr val="951085"/>
                    </a:gs>
                  </a:gsLst>
                  <a:path path="circle">
                    <a:fillToRect t="100000" r="100000"/>
                  </a:path>
                </a:gra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Вероники Буняевой</a:t>
            </a:r>
          </a:p>
        </p:txBody>
      </p:sp>
      <p:sp>
        <p:nvSpPr>
          <p:cNvPr id="6" name="Google Shape;781;g124c25aa65b_0_1112">
            <a:extLst>
              <a:ext uri="{FF2B5EF4-FFF2-40B4-BE49-F238E27FC236}">
                <a16:creationId xmlns="" xmlns:a16="http://schemas.microsoft.com/office/drawing/2014/main" id="{096DE9BB-97CD-9F85-A49C-C4C397D6AFB0}"/>
              </a:ext>
            </a:extLst>
          </p:cNvPr>
          <p:cNvSpPr txBox="1"/>
          <p:nvPr/>
        </p:nvSpPr>
        <p:spPr>
          <a:xfrm>
            <a:off x="493986" y="5889814"/>
            <a:ext cx="418469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4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5 </a:t>
            </a:r>
            <a:r>
              <a:rPr lang="ru-RU" sz="1400" b="0" i="0" u="none" strike="noStrike" cap="none" dirty="0" smtClean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лет результатов </a:t>
            </a:r>
            <a:r>
              <a:rPr lang="ru-RU" sz="14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по РФ и за рубежом</a:t>
            </a:r>
          </a:p>
        </p:txBody>
      </p:sp>
      <p:sp>
        <p:nvSpPr>
          <p:cNvPr id="7" name="Google Shape;781;g124c25aa65b_0_1112">
            <a:extLst>
              <a:ext uri="{FF2B5EF4-FFF2-40B4-BE49-F238E27FC236}">
                <a16:creationId xmlns="" xmlns:a16="http://schemas.microsoft.com/office/drawing/2014/main" id="{7B741886-AB28-A3E2-772D-8F663103AF6A}"/>
              </a:ext>
            </a:extLst>
          </p:cNvPr>
          <p:cNvSpPr txBox="1"/>
          <p:nvPr/>
        </p:nvSpPr>
        <p:spPr>
          <a:xfrm>
            <a:off x="493986" y="6230497"/>
            <a:ext cx="384433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Патент  2018 г.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098431" y="6642556"/>
            <a:ext cx="10935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1000"/>
            </a:pPr>
            <a:r>
              <a:rPr lang="ru-RU" sz="800" dirty="0" smtClean="0">
                <a:ea typeface="Proxima Nova"/>
                <a:cs typeface="Proxima Nova"/>
                <a:sym typeface="Proxima Nova"/>
              </a:rPr>
              <a:t>© Вероника Буняева</a:t>
            </a:r>
          </a:p>
        </p:txBody>
      </p:sp>
      <p:pic>
        <p:nvPicPr>
          <p:cNvPr id="12" name="Picture 2" descr="C:\Users\1\Desktop\водяные знаки_Монтажная область 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54000"/>
            <a:ext cx="12192000" cy="660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0437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D6B2F54-5DCB-069D-07BE-8F6A38AB5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261" y="4378737"/>
            <a:ext cx="12192000" cy="6858000"/>
          </a:xfrm>
          <a:prstGeom prst="rect">
            <a:avLst/>
          </a:prstGeom>
        </p:spPr>
      </p:pic>
      <p:sp>
        <p:nvSpPr>
          <p:cNvPr id="4" name="Google Shape;181;g124c25aa65b_0_714">
            <a:extLst>
              <a:ext uri="{FF2B5EF4-FFF2-40B4-BE49-F238E27FC236}">
                <a16:creationId xmlns="" xmlns:a16="http://schemas.microsoft.com/office/drawing/2014/main" id="{5A513824-56C6-F372-FE5B-9FB6140E6269}"/>
              </a:ext>
            </a:extLst>
          </p:cNvPr>
          <p:cNvSpPr/>
          <p:nvPr/>
        </p:nvSpPr>
        <p:spPr>
          <a:xfrm>
            <a:off x="0" y="960180"/>
            <a:ext cx="12649200" cy="45719"/>
          </a:xfrm>
          <a:prstGeom prst="rect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4;g124c25aa65b_0_714">
            <a:extLst>
              <a:ext uri="{FF2B5EF4-FFF2-40B4-BE49-F238E27FC236}">
                <a16:creationId xmlns="" xmlns:a16="http://schemas.microsoft.com/office/drawing/2014/main" id="{3622CC12-75F8-A0ED-E678-87BB1F1FE13E}"/>
              </a:ext>
            </a:extLst>
          </p:cNvPr>
          <p:cNvSpPr txBox="1"/>
          <p:nvPr/>
        </p:nvSpPr>
        <p:spPr>
          <a:xfrm>
            <a:off x="456986" y="206842"/>
            <a:ext cx="87450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«Дивергентный анализ оценки, продажи и подбора жилой недвижимости» Вероники Буняевой</a:t>
            </a:r>
            <a:r>
              <a:rPr lang="ru-RU" sz="15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  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Патент / Лицензия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5D11E78-A169-220F-99CB-062DC2BBB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859" b="8859"/>
          <a:stretch/>
        </p:blipFill>
        <p:spPr>
          <a:xfrm>
            <a:off x="468418" y="1281340"/>
            <a:ext cx="4277202" cy="5279109"/>
          </a:xfrm>
          <a:prstGeom prst="roundRect">
            <a:avLst>
              <a:gd name="adj" fmla="val 2423"/>
            </a:avLst>
          </a:prstGeom>
        </p:spPr>
      </p:pic>
      <p:sp>
        <p:nvSpPr>
          <p:cNvPr id="9" name="Google Shape;184;g124c25aa65b_0_714">
            <a:extLst>
              <a:ext uri="{FF2B5EF4-FFF2-40B4-BE49-F238E27FC236}">
                <a16:creationId xmlns="" xmlns:a16="http://schemas.microsoft.com/office/drawing/2014/main" id="{788B97FB-C348-6456-DA61-58C7B41FA939}"/>
              </a:ext>
            </a:extLst>
          </p:cNvPr>
          <p:cNvSpPr txBox="1"/>
          <p:nvPr/>
        </p:nvSpPr>
        <p:spPr>
          <a:xfrm>
            <a:off x="5115211" y="1170767"/>
            <a:ext cx="651239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400" b="0" i="0" u="none" strike="noStrike" cap="none" dirty="0">
                <a:gradFill>
                  <a:gsLst>
                    <a:gs pos="0">
                      <a:srgbClr val="E52489"/>
                    </a:gs>
                    <a:gs pos="67000">
                      <a:srgbClr val="951085"/>
                    </a:gs>
                    <a:gs pos="100000">
                      <a:srgbClr val="951085"/>
                    </a:gs>
                  </a:gsLst>
                  <a:path path="circle">
                    <a:fillToRect l="100000" t="100000"/>
                  </a:path>
                </a:gra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Вероника Буняева </a:t>
            </a:r>
            <a:endParaRPr lang="ru-RU" sz="2400" b="0" i="0" u="none" strike="noStrike" cap="none" dirty="0">
              <a:gradFill>
                <a:gsLst>
                  <a:gs pos="0">
                    <a:srgbClr val="E52489"/>
                  </a:gs>
                  <a:gs pos="67000">
                    <a:srgbClr val="951085"/>
                  </a:gs>
                  <a:gs pos="100000">
                    <a:srgbClr val="951085"/>
                  </a:gs>
                </a:gsLst>
                <a:path path="circle">
                  <a:fillToRect l="100000" t="100000"/>
                </a:path>
              </a:gradFill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10" name="Google Shape;184;g124c25aa65b_0_714">
            <a:extLst>
              <a:ext uri="{FF2B5EF4-FFF2-40B4-BE49-F238E27FC236}">
                <a16:creationId xmlns="" xmlns:a16="http://schemas.microsoft.com/office/drawing/2014/main" id="{6F1EB962-45F8-E6DA-AD22-864C8E4F217C}"/>
              </a:ext>
            </a:extLst>
          </p:cNvPr>
          <p:cNvSpPr txBox="1"/>
          <p:nvPr/>
        </p:nvSpPr>
        <p:spPr>
          <a:xfrm>
            <a:off x="5142213" y="1680786"/>
            <a:ext cx="6512396" cy="4924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400" b="0" i="0" u="none" strike="noStrike" cap="none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Предприниматель</a:t>
            </a:r>
          </a:p>
          <a:p>
            <a:pPr lvl="0">
              <a:buClr>
                <a:srgbClr val="000000"/>
              </a:buClr>
              <a:buSzPts val="1000"/>
            </a:pPr>
            <a:r>
              <a:rPr lang="ru-RU" sz="1400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Аналитик </a:t>
            </a:r>
          </a:p>
          <a:p>
            <a:pPr lvl="0">
              <a:buClr>
                <a:srgbClr val="000000"/>
              </a:buClr>
              <a:buSzPts val="1000"/>
            </a:pPr>
            <a:endParaRPr lang="ru-RU" sz="1100" b="0" i="0" u="none" strike="noStrike" cap="none" dirty="0" smtClean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lvl="0">
              <a:buClr>
                <a:srgbClr val="000000"/>
              </a:buClr>
              <a:buSzPts val="1000"/>
            </a:pPr>
            <a:r>
              <a:rPr lang="ru-RU" sz="1400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Антикризисный управленец - 24 года опыта</a:t>
            </a:r>
          </a:p>
          <a:p>
            <a:pPr>
              <a:buClr>
                <a:srgbClr val="000000"/>
              </a:buClr>
              <a:buSzPts val="1000"/>
            </a:pPr>
            <a:r>
              <a:rPr lang="ru-RU" sz="1400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Общественный деятель</a:t>
            </a:r>
          </a:p>
          <a:p>
            <a:pPr lvl="0">
              <a:buClr>
                <a:srgbClr val="000000"/>
              </a:buClr>
              <a:buSzPts val="1000"/>
            </a:pPr>
            <a:endParaRPr lang="ru-RU" sz="1100" dirty="0" smtClean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lvl="0">
              <a:buClr>
                <a:srgbClr val="000000"/>
              </a:buClr>
              <a:buSzPts val="1000"/>
            </a:pPr>
            <a:r>
              <a:rPr lang="ru-RU" sz="1400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Собственник и руководитель сети Консалтинговых Цифровых Агентств Недвижимости «Дивергент-Центр Вероники Буняевой»</a:t>
            </a:r>
          </a:p>
          <a:p>
            <a:pPr lvl="0">
              <a:buClr>
                <a:srgbClr val="000000"/>
              </a:buClr>
              <a:buSzPts val="1000"/>
            </a:pPr>
            <a:r>
              <a:rPr lang="ru-RU" sz="1400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и</a:t>
            </a:r>
          </a:p>
          <a:p>
            <a:pPr lvl="0">
              <a:buClr>
                <a:srgbClr val="000000"/>
              </a:buClr>
              <a:buSzPts val="1000"/>
            </a:pPr>
            <a:r>
              <a:rPr lang="ru-RU" sz="1400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Международного Учебного Центра для спецов рынка  недвижимости по «Дивергентной Технологии»</a:t>
            </a:r>
          </a:p>
          <a:p>
            <a:pPr lvl="0">
              <a:buClr>
                <a:srgbClr val="000000"/>
              </a:buClr>
              <a:buSzPts val="1000"/>
            </a:pPr>
            <a:endParaRPr lang="en-US" sz="1100" dirty="0" smtClean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>
              <a:buClr>
                <a:srgbClr val="000000"/>
              </a:buClr>
              <a:buSzPts val="1000"/>
            </a:pPr>
            <a:r>
              <a:rPr lang="ru-RU" sz="1400" b="0" i="0" u="none" strike="noStrike" cap="none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Разработчик </a:t>
            </a:r>
            <a:r>
              <a:rPr lang="ru-RU" sz="14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«Дивергентной Технологии оценки, продажи и подбора жилой </a:t>
            </a:r>
            <a:r>
              <a:rPr lang="ru-RU" sz="1400" b="0" i="0" u="none" strike="noStrike" cap="none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недвижимости», нового </a:t>
            </a:r>
            <a:r>
              <a:rPr lang="ru-RU" sz="14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метода оценки </a:t>
            </a:r>
            <a:r>
              <a:rPr lang="ru-RU" sz="1400" b="0" i="0" u="none" strike="noStrike" cap="none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жилой </a:t>
            </a:r>
            <a:r>
              <a:rPr lang="ru-RU" sz="1400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недвижимости «Дивергентный анализ» в РФ.</a:t>
            </a:r>
            <a:endParaRPr lang="ru-RU" sz="1400" b="0" i="0" u="none" strike="noStrike" cap="none" dirty="0" smtClean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lang="en-US" sz="1100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400" b="0" i="0" u="none" strike="noStrike" cap="none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Спикер мероприятий </a:t>
            </a:r>
            <a:r>
              <a:rPr lang="ru-RU" sz="14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РФ в сфере</a:t>
            </a:r>
            <a:r>
              <a:rPr lang="en-US" sz="1400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</a:t>
            </a:r>
            <a:r>
              <a:rPr lang="ru-RU" sz="1400" b="0" i="0" u="none" strike="noStrike" cap="none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недвижимости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400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Эксперт рынка недвижимости, публикации в федеральных СМИ</a:t>
            </a:r>
          </a:p>
          <a:p>
            <a:pPr lvl="0">
              <a:buClr>
                <a:srgbClr val="000000"/>
              </a:buClr>
              <a:buSzPts val="1000"/>
            </a:pPr>
            <a:endParaRPr lang="en-US" sz="1400" dirty="0" smtClean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lvl="0">
              <a:buClr>
                <a:srgbClr val="000000"/>
              </a:buClr>
              <a:buSzPts val="1000"/>
            </a:pPr>
            <a:r>
              <a:rPr lang="ru-RU" sz="1200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В 2021 г. АН «Дивергент-Центр Вероники Буняевой» </a:t>
            </a:r>
          </a:p>
          <a:p>
            <a:pPr lvl="0">
              <a:buClr>
                <a:srgbClr val="000000"/>
              </a:buClr>
              <a:buSzPts val="1000"/>
            </a:pPr>
            <a:r>
              <a:rPr lang="ru-RU" sz="1200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победило в Национальном Конкурсе </a:t>
            </a:r>
          </a:p>
          <a:p>
            <a:pPr lvl="0">
              <a:buClr>
                <a:srgbClr val="000000"/>
              </a:buClr>
              <a:buSzPts val="1000"/>
            </a:pPr>
            <a:r>
              <a:rPr lang="ru-RU" sz="1200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«Профессиональное признание» </a:t>
            </a:r>
          </a:p>
          <a:p>
            <a:pPr lvl="0">
              <a:buClr>
                <a:srgbClr val="000000"/>
              </a:buClr>
              <a:buSzPts val="1000"/>
            </a:pPr>
            <a:r>
              <a:rPr lang="ru-RU" sz="1200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в номинации «Самый лучший старт </a:t>
            </a:r>
          </a:p>
          <a:p>
            <a:pPr lvl="0">
              <a:buClr>
                <a:srgbClr val="000000"/>
              </a:buClr>
              <a:buSzPts val="1000"/>
            </a:pPr>
            <a:r>
              <a:rPr lang="ru-RU" sz="1200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Агентства недвижимости РФ».</a:t>
            </a:r>
            <a:endParaRPr lang="en-US" sz="1400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5FD2D93-ED58-402A-2A36-C4FFEE082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89" y="273635"/>
            <a:ext cx="2325225" cy="5307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690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1;g124c25aa65b_0_714">
            <a:extLst>
              <a:ext uri="{FF2B5EF4-FFF2-40B4-BE49-F238E27FC236}">
                <a16:creationId xmlns="" xmlns:a16="http://schemas.microsoft.com/office/drawing/2014/main" id="{5A513824-56C6-F372-FE5B-9FB6140E6269}"/>
              </a:ext>
            </a:extLst>
          </p:cNvPr>
          <p:cNvSpPr/>
          <p:nvPr/>
        </p:nvSpPr>
        <p:spPr>
          <a:xfrm>
            <a:off x="0" y="960180"/>
            <a:ext cx="12649200" cy="45719"/>
          </a:xfrm>
          <a:prstGeom prst="rect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4;g124c25aa65b_0_714">
            <a:extLst>
              <a:ext uri="{FF2B5EF4-FFF2-40B4-BE49-F238E27FC236}">
                <a16:creationId xmlns="" xmlns:a16="http://schemas.microsoft.com/office/drawing/2014/main" id="{3622CC12-75F8-A0ED-E678-87BB1F1FE13E}"/>
              </a:ext>
            </a:extLst>
          </p:cNvPr>
          <p:cNvSpPr txBox="1"/>
          <p:nvPr/>
        </p:nvSpPr>
        <p:spPr>
          <a:xfrm>
            <a:off x="456986" y="206842"/>
            <a:ext cx="87450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«Дивергентный анализ оценки, продажи и подбора жилой недвижимости» Вероники Буняевой</a:t>
            </a:r>
            <a:r>
              <a:rPr lang="ru-RU" sz="15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  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Патент / Лицензия</a:t>
            </a:r>
          </a:p>
        </p:txBody>
      </p:sp>
      <p:sp>
        <p:nvSpPr>
          <p:cNvPr id="9" name="Google Shape;184;g124c25aa65b_0_714">
            <a:extLst>
              <a:ext uri="{FF2B5EF4-FFF2-40B4-BE49-F238E27FC236}">
                <a16:creationId xmlns="" xmlns:a16="http://schemas.microsoft.com/office/drawing/2014/main" id="{788B97FB-C348-6456-DA61-58C7B41FA939}"/>
              </a:ext>
            </a:extLst>
          </p:cNvPr>
          <p:cNvSpPr txBox="1"/>
          <p:nvPr/>
        </p:nvSpPr>
        <p:spPr>
          <a:xfrm>
            <a:off x="456986" y="1377648"/>
            <a:ext cx="1071152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400" b="0" i="0" u="none" strike="noStrike" cap="none" dirty="0">
                <a:gradFill>
                  <a:gsLst>
                    <a:gs pos="0">
                      <a:srgbClr val="E52489"/>
                    </a:gs>
                    <a:gs pos="67000">
                      <a:srgbClr val="951085"/>
                    </a:gs>
                    <a:gs pos="100000">
                      <a:srgbClr val="951085"/>
                    </a:gs>
                  </a:gsLst>
                  <a:path path="circle">
                    <a:fillToRect l="100000" t="100000"/>
                  </a:path>
                </a:gra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Основа «Дивергентной технологии» -  новый метод оценки жилой недвижимости «Дивергентный анализ объекта»</a:t>
            </a:r>
          </a:p>
        </p:txBody>
      </p:sp>
      <p:sp>
        <p:nvSpPr>
          <p:cNvPr id="10" name="Google Shape;184;g124c25aa65b_0_714">
            <a:extLst>
              <a:ext uri="{FF2B5EF4-FFF2-40B4-BE49-F238E27FC236}">
                <a16:creationId xmlns="" xmlns:a16="http://schemas.microsoft.com/office/drawing/2014/main" id="{6F1EB962-45F8-E6DA-AD22-864C8E4F217C}"/>
              </a:ext>
            </a:extLst>
          </p:cNvPr>
          <p:cNvSpPr txBox="1"/>
          <p:nvPr/>
        </p:nvSpPr>
        <p:spPr>
          <a:xfrm>
            <a:off x="456985" y="3438100"/>
            <a:ext cx="8892641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набора функциональных зон под </a:t>
            </a:r>
            <a:r>
              <a:rPr lang="ru-RU" b="0" i="0" u="none" strike="noStrike" cap="none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выявленных заранее покупателей</a:t>
            </a:r>
            <a:endParaRPr lang="ru-RU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функциональности планировки и ее эргономических свойств</a:t>
            </a:r>
          </a:p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уникальность свойств объекта, </a:t>
            </a:r>
            <a:r>
              <a:rPr lang="ru-RU" b="0" i="0" u="none" strike="noStrike" cap="none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относительно свойств конкурентов</a:t>
            </a:r>
            <a:endParaRPr lang="ru-RU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комплекса свойств объекта, решающих лучшим образом задачу ожидаемого покупателя</a:t>
            </a:r>
          </a:p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класса, </a:t>
            </a:r>
            <a:r>
              <a:rPr lang="ru-RU" b="0" i="0" u="none" strike="noStrike" cap="none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состава семьи, бюджета </a:t>
            </a:r>
            <a:r>
              <a:rPr lang="ru-RU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и дополнительных характеристик ожидаемого </a:t>
            </a:r>
            <a:r>
              <a:rPr lang="ru-RU" b="0" i="0" u="none" strike="noStrike" cap="none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покупателя</a:t>
            </a:r>
          </a:p>
          <a:p>
            <a:pPr marL="342900" marR="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300 каналов продаж объектов</a:t>
            </a:r>
            <a:endParaRPr lang="ru-RU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5FD2D93-ED58-402A-2A36-C4FFEE0826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89" y="273635"/>
            <a:ext cx="2325225" cy="530717"/>
          </a:xfrm>
          <a:prstGeom prst="rect">
            <a:avLst/>
          </a:prstGeom>
        </p:spPr>
      </p:pic>
      <p:sp>
        <p:nvSpPr>
          <p:cNvPr id="2" name="Google Shape;184;g124c25aa65b_0_714">
            <a:extLst>
              <a:ext uri="{FF2B5EF4-FFF2-40B4-BE49-F238E27FC236}">
                <a16:creationId xmlns="" xmlns:a16="http://schemas.microsoft.com/office/drawing/2014/main" id="{EA3B000C-EE85-0054-E76E-273612CB3DAB}"/>
              </a:ext>
            </a:extLst>
          </p:cNvPr>
          <p:cNvSpPr txBox="1"/>
          <p:nvPr/>
        </p:nvSpPr>
        <p:spPr>
          <a:xfrm>
            <a:off x="456985" y="2507529"/>
            <a:ext cx="1071152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0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впервые в истории рынка недвижимости 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0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в метод оценки включена оценка РФ: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0BAF50B-90B1-6192-C0C7-8978373F4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351" y="-699568"/>
            <a:ext cx="9074326" cy="907432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1098431" y="6642556"/>
            <a:ext cx="10935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1000"/>
            </a:pPr>
            <a:r>
              <a:rPr lang="ru-RU" sz="800" dirty="0" smtClean="0">
                <a:solidFill>
                  <a:schemeClr val="bg1"/>
                </a:solidFill>
                <a:ea typeface="Proxima Nova"/>
                <a:cs typeface="Proxima Nova"/>
                <a:sym typeface="Proxima Nova"/>
              </a:rPr>
              <a:t>© Вероника Буняева</a:t>
            </a:r>
          </a:p>
        </p:txBody>
      </p:sp>
      <p:pic>
        <p:nvPicPr>
          <p:cNvPr id="13" name="Picture 2" descr="C:\Users\1\Desktop\водяные знаки_Монтажная область 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4000"/>
            <a:ext cx="12192000" cy="660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144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97AEB76-E02C-72E1-1C93-9A01139A5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181;g124c25aa65b_0_714">
            <a:extLst>
              <a:ext uri="{FF2B5EF4-FFF2-40B4-BE49-F238E27FC236}">
                <a16:creationId xmlns="" xmlns:a16="http://schemas.microsoft.com/office/drawing/2014/main" id="{5A513824-56C6-F372-FE5B-9FB6140E6269}"/>
              </a:ext>
            </a:extLst>
          </p:cNvPr>
          <p:cNvSpPr/>
          <p:nvPr/>
        </p:nvSpPr>
        <p:spPr>
          <a:xfrm>
            <a:off x="0" y="0"/>
            <a:ext cx="12649200" cy="45719"/>
          </a:xfrm>
          <a:prstGeom prst="rect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4;g124c25aa65b_0_714">
            <a:extLst>
              <a:ext uri="{FF2B5EF4-FFF2-40B4-BE49-F238E27FC236}">
                <a16:creationId xmlns="" xmlns:a16="http://schemas.microsoft.com/office/drawing/2014/main" id="{3622CC12-75F8-A0ED-E678-87BB1F1FE13E}"/>
              </a:ext>
            </a:extLst>
          </p:cNvPr>
          <p:cNvSpPr txBox="1"/>
          <p:nvPr/>
        </p:nvSpPr>
        <p:spPr>
          <a:xfrm>
            <a:off x="88686" y="25867"/>
            <a:ext cx="1193821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  <a:buSzPts val="1000"/>
            </a:pPr>
            <a:r>
              <a:rPr lang="ru-RU" sz="2000" dirty="0" smtClean="0">
                <a:solidFill>
                  <a:srgbClr val="D62088"/>
                </a:soli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УНИКАЛЬНОЕ  ЦЕНООБРАЗОВАНИЕ  И ПОДХОД К ПРОДАЖЕ  ОБЪЕКТОВ В РФ </a:t>
            </a:r>
          </a:p>
          <a:p>
            <a:pPr lvl="0" algn="ctr">
              <a:buClr>
                <a:srgbClr val="000000"/>
              </a:buClr>
              <a:buSzPts val="1000"/>
            </a:pPr>
            <a:r>
              <a:rPr lang="ru-RU" sz="2000" dirty="0" smtClean="0">
                <a:solidFill>
                  <a:srgbClr val="D62088"/>
                </a:soli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ПО «ДИВЕРГЕНТНОЙ ТЕХНОЛОГИИ </a:t>
            </a:r>
            <a:r>
              <a:rPr lang="ru-RU" dirty="0" smtClean="0">
                <a:solidFill>
                  <a:srgbClr val="D62088"/>
                </a:soli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Вероники </a:t>
            </a:r>
            <a:r>
              <a:rPr lang="ru-RU" b="0" i="0" u="none" strike="noStrike" cap="none" dirty="0" smtClean="0">
                <a:solidFill>
                  <a:srgbClr val="D62088"/>
                </a:soli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Буняевой»</a:t>
            </a:r>
            <a:endParaRPr lang="ru-RU" b="0" i="0" u="none" strike="noStrike" cap="none" dirty="0">
              <a:solidFill>
                <a:srgbClr val="D62088"/>
              </a:solidFill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5FD2D93-ED58-402A-2A36-C4FFEE082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805" y="3789187"/>
            <a:ext cx="1816100" cy="414513"/>
          </a:xfrm>
          <a:prstGeom prst="rect">
            <a:avLst/>
          </a:prstGeom>
        </p:spPr>
      </p:pic>
      <p:sp>
        <p:nvSpPr>
          <p:cNvPr id="5" name="Google Shape;184;g124c25aa65b_0_714">
            <a:extLst>
              <a:ext uri="{FF2B5EF4-FFF2-40B4-BE49-F238E27FC236}">
                <a16:creationId xmlns="" xmlns:a16="http://schemas.microsoft.com/office/drawing/2014/main" id="{D99B0732-2814-7F69-4731-3AAB5CCAFCF8}"/>
              </a:ext>
            </a:extLst>
          </p:cNvPr>
          <p:cNvSpPr txBox="1"/>
          <p:nvPr/>
        </p:nvSpPr>
        <p:spPr>
          <a:xfrm>
            <a:off x="3491603" y="1259215"/>
            <a:ext cx="190425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200" b="0" i="0" u="none" strike="noStrike" cap="none" dirty="0" smtClean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ТОВАР </a:t>
            </a:r>
            <a:r>
              <a:rPr lang="ru-RU" sz="1200" b="0" i="0" u="none" strike="noStrike" cap="none" dirty="0" smtClean="0">
                <a:latin typeface="Proxima Nova Bl" panose="02000506030000020004" pitchFamily="2" charset="0"/>
                <a:ea typeface="Proxima Nova"/>
                <a:cs typeface="Proxima Nova"/>
                <a:sym typeface="Proxima Nova"/>
              </a:rPr>
              <a:t>№</a:t>
            </a:r>
            <a:r>
              <a:rPr lang="ru-RU" sz="1200" b="0" i="0" u="none" strike="noStrike" cap="none" dirty="0" smtClean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</a:t>
            </a:r>
            <a:r>
              <a:rPr lang="ru-RU" sz="12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2</a:t>
            </a:r>
            <a:endParaRPr lang="ru-RU" sz="1200" b="0" i="0" u="none" strike="noStrike" cap="none" dirty="0">
              <a:latin typeface="Zona Pro ExtraBold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2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«Для </a:t>
            </a:r>
            <a:r>
              <a:rPr lang="ru-RU" sz="12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студента»</a:t>
            </a:r>
            <a:endParaRPr lang="ru-RU" sz="1200" b="0" i="0" u="none" strike="noStrike" cap="none" dirty="0">
              <a:latin typeface="Zona Pro ExtraBold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15" name="Google Shape;184;g124c25aa65b_0_714">
            <a:extLst>
              <a:ext uri="{FF2B5EF4-FFF2-40B4-BE49-F238E27FC236}">
                <a16:creationId xmlns="" xmlns:a16="http://schemas.microsoft.com/office/drawing/2014/main" id="{E63AB94E-8B60-B196-F21E-2C4F4FCCA764}"/>
              </a:ext>
            </a:extLst>
          </p:cNvPr>
          <p:cNvSpPr txBox="1"/>
          <p:nvPr/>
        </p:nvSpPr>
        <p:spPr>
          <a:xfrm>
            <a:off x="1022819" y="3202602"/>
            <a:ext cx="212995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200" b="0" i="0" u="none" strike="noStrike" cap="none" dirty="0" smtClean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ТОВАР </a:t>
            </a:r>
            <a:r>
              <a:rPr lang="ru-RU" sz="1200" b="0" i="0" u="none" strike="noStrike" cap="none" dirty="0" smtClean="0">
                <a:latin typeface="Proxima Nova Bl" panose="02000506030000020004" pitchFamily="2" charset="0"/>
                <a:ea typeface="Proxima Nova"/>
                <a:cs typeface="Proxima Nova"/>
                <a:sym typeface="Proxima Nova"/>
              </a:rPr>
              <a:t>№</a:t>
            </a:r>
            <a:r>
              <a:rPr lang="ru-RU" sz="1200" b="0" i="0" u="none" strike="noStrike" cap="none" dirty="0" smtClean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</a:t>
            </a:r>
            <a:r>
              <a:rPr lang="ru-RU" sz="12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1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2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«Для </a:t>
            </a:r>
            <a:r>
              <a:rPr lang="ru-RU" sz="1200" b="0" i="0" u="none" strike="noStrike" cap="none" dirty="0" smtClean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молодой пары</a:t>
            </a:r>
            <a:r>
              <a:rPr lang="ru-RU" sz="1200" dirty="0" smtClean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»</a:t>
            </a:r>
            <a:endParaRPr lang="ru-RU" sz="1200" b="0" i="0" u="none" strike="noStrike" cap="none" dirty="0">
              <a:latin typeface="Zona Pro ExtraBold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16" name="Google Shape;184;g124c25aa65b_0_714">
            <a:extLst>
              <a:ext uri="{FF2B5EF4-FFF2-40B4-BE49-F238E27FC236}">
                <a16:creationId xmlns="" xmlns:a16="http://schemas.microsoft.com/office/drawing/2014/main" id="{727F677C-72A2-B300-5BA2-D5779D4659FD}"/>
              </a:ext>
            </a:extLst>
          </p:cNvPr>
          <p:cNvSpPr txBox="1"/>
          <p:nvPr/>
        </p:nvSpPr>
        <p:spPr>
          <a:xfrm>
            <a:off x="2827989" y="1679264"/>
            <a:ext cx="3223763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1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Рядом институт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100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На кухне - рабочее место 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100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и зона спорта и тусовок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100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Безопасный район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endParaRPr lang="ru-RU" sz="1100" dirty="0" smtClean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endParaRPr lang="ru-RU" sz="1100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17" name="Google Shape;184;g124c25aa65b_0_714">
            <a:extLst>
              <a:ext uri="{FF2B5EF4-FFF2-40B4-BE49-F238E27FC236}">
                <a16:creationId xmlns="" xmlns:a16="http://schemas.microsoft.com/office/drawing/2014/main" id="{E34C1D4D-3137-362F-5EB2-D1C8A67A6CA3}"/>
              </a:ext>
            </a:extLst>
          </p:cNvPr>
          <p:cNvSpPr txBox="1"/>
          <p:nvPr/>
        </p:nvSpPr>
        <p:spPr>
          <a:xfrm>
            <a:off x="420212" y="3664226"/>
            <a:ext cx="322376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1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Рядом </a:t>
            </a:r>
            <a:r>
              <a:rPr lang="ru-RU" sz="1100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фитнес-клуб и ТЦ</a:t>
            </a:r>
            <a:endParaRPr lang="ru-RU" sz="1100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100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Приватная спальня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100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Кухня – место для отдыха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100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id="18" name="Google Shape;184;g124c25aa65b_0_714">
            <a:extLst>
              <a:ext uri="{FF2B5EF4-FFF2-40B4-BE49-F238E27FC236}">
                <a16:creationId xmlns="" xmlns:a16="http://schemas.microsoft.com/office/drawing/2014/main" id="{F5DC7230-04DE-294B-971B-04AF5C5844F6}"/>
              </a:ext>
            </a:extLst>
          </p:cNvPr>
          <p:cNvSpPr txBox="1"/>
          <p:nvPr/>
        </p:nvSpPr>
        <p:spPr>
          <a:xfrm>
            <a:off x="9082979" y="1224290"/>
            <a:ext cx="28962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200" b="0" i="0" u="none" strike="noStrike" cap="none" dirty="0" smtClean="0">
                <a:latin typeface="Proxima Nova Bl" panose="02000506030000020004" pitchFamily="2" charset="0"/>
                <a:ea typeface="Proxima Nova"/>
                <a:cs typeface="Proxima Nova"/>
                <a:sym typeface="Proxima Nova"/>
              </a:rPr>
              <a:t>ТОВАР №</a:t>
            </a:r>
            <a:r>
              <a:rPr lang="ru-RU" sz="1200" b="0" i="0" u="none" strike="noStrike" cap="none" dirty="0" smtClean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</a:t>
            </a:r>
            <a:r>
              <a:rPr lang="ru-RU" sz="12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3</a:t>
            </a:r>
            <a:endParaRPr lang="ru-RU" sz="1200" b="0" i="0" u="none" strike="noStrike" cap="none" dirty="0">
              <a:latin typeface="Zona Pro ExtraBold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2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«Для </a:t>
            </a:r>
            <a:r>
              <a:rPr lang="ru-RU" sz="1200" dirty="0" smtClean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молодой семьи»</a:t>
            </a:r>
            <a:endParaRPr lang="ru-RU" sz="1200" b="0" i="0" u="none" strike="noStrike" cap="none" dirty="0">
              <a:latin typeface="Zona Pro ExtraBold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19" name="Google Shape;184;g124c25aa65b_0_714">
            <a:extLst>
              <a:ext uri="{FF2B5EF4-FFF2-40B4-BE49-F238E27FC236}">
                <a16:creationId xmlns="" xmlns:a16="http://schemas.microsoft.com/office/drawing/2014/main" id="{955671C1-81F8-39C6-5888-0F5B37087202}"/>
              </a:ext>
            </a:extLst>
          </p:cNvPr>
          <p:cNvSpPr txBox="1"/>
          <p:nvPr/>
        </p:nvSpPr>
        <p:spPr>
          <a:xfrm>
            <a:off x="8851166" y="1669739"/>
            <a:ext cx="322376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1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Детская площадка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100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Детский сад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100" b="0" i="0" u="none" strike="noStrike" cap="none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Место для малыша</a:t>
            </a:r>
            <a:endParaRPr lang="ru-RU" sz="1100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100" b="0" i="0" u="none" strike="noStrike" cap="none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На </a:t>
            </a:r>
            <a:r>
              <a:rPr lang="ru-RU" sz="1100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кухне рабочее место</a:t>
            </a:r>
            <a:endParaRPr lang="ru-RU" sz="1100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0" name="Google Shape;184;g124c25aa65b_0_714">
            <a:extLst>
              <a:ext uri="{FF2B5EF4-FFF2-40B4-BE49-F238E27FC236}">
                <a16:creationId xmlns="" xmlns:a16="http://schemas.microsoft.com/office/drawing/2014/main" id="{58D5EBC0-6E17-738F-A663-1F8A6EBF65A2}"/>
              </a:ext>
            </a:extLst>
          </p:cNvPr>
          <p:cNvSpPr txBox="1"/>
          <p:nvPr/>
        </p:nvSpPr>
        <p:spPr>
          <a:xfrm>
            <a:off x="6510812" y="3471514"/>
            <a:ext cx="5797954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4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А этим покупателям не предлагаем,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4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Эта квартира функционально не </a:t>
            </a:r>
            <a:r>
              <a:rPr lang="ru-RU" sz="1400" b="0" i="0" u="none" strike="noStrike" cap="none" dirty="0" smtClean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подойдет им </a:t>
            </a:r>
            <a:endParaRPr lang="ru-RU" sz="1400" b="0" i="0" u="none" strike="noStrike" cap="none" dirty="0">
              <a:latin typeface="Zona Pro ExtraBold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4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и не решит их задачу</a:t>
            </a:r>
            <a:endParaRPr lang="ru-RU" sz="1400" b="0" i="0" u="none" strike="noStrike" cap="none" dirty="0">
              <a:latin typeface="Zona Pro ExtraBold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="" xmlns:a16="http://schemas.microsoft.com/office/drawing/2014/main" id="{E96A0D1A-B13C-4D60-3E1E-1967C9B8DD10}"/>
              </a:ext>
            </a:extLst>
          </p:cNvPr>
          <p:cNvSpPr/>
          <p:nvPr/>
        </p:nvSpPr>
        <p:spPr>
          <a:xfrm>
            <a:off x="1944414" y="6190592"/>
            <a:ext cx="1690036" cy="4605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Zona Pro ExtraBold" panose="02010A03040002020004" pitchFamily="2" charset="0"/>
              </a:rPr>
              <a:t>2,3 млн. </a:t>
            </a:r>
            <a:r>
              <a:rPr lang="ru-RU" dirty="0">
                <a:latin typeface="Zona Pro ExtraBold" panose="02010A03040002020004" pitchFamily="2" charset="0"/>
              </a:rPr>
              <a:t>₽ 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="" xmlns:a16="http://schemas.microsoft.com/office/drawing/2014/main" id="{10361A41-DE24-117A-A32C-3237756A20EE}"/>
              </a:ext>
            </a:extLst>
          </p:cNvPr>
          <p:cNvSpPr/>
          <p:nvPr/>
        </p:nvSpPr>
        <p:spPr>
          <a:xfrm>
            <a:off x="3671052" y="2763466"/>
            <a:ext cx="1690036" cy="4605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Zona Pro ExtraBold" panose="02010A03040002020004" pitchFamily="2" charset="0"/>
              </a:rPr>
              <a:t>2 </a:t>
            </a:r>
            <a:r>
              <a:rPr lang="ru-RU" dirty="0" smtClean="0">
                <a:latin typeface="Zona Pro ExtraBold" panose="02010A03040002020004" pitchFamily="2" charset="0"/>
              </a:rPr>
              <a:t>,6 млн. </a:t>
            </a:r>
            <a:r>
              <a:rPr lang="ru-RU" dirty="0">
                <a:latin typeface="Zona Pro ExtraBold" panose="02010A03040002020004" pitchFamily="2" charset="0"/>
              </a:rPr>
              <a:t>₽ 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="" xmlns:a16="http://schemas.microsoft.com/office/drawing/2014/main" id="{559FC938-B54C-2AAE-AE39-242D1CBD4607}"/>
              </a:ext>
            </a:extLst>
          </p:cNvPr>
          <p:cNvSpPr/>
          <p:nvPr/>
        </p:nvSpPr>
        <p:spPr>
          <a:xfrm>
            <a:off x="9665654" y="2925391"/>
            <a:ext cx="1690036" cy="4605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Zona Pro ExtraBold" panose="02010A03040002020004" pitchFamily="2" charset="0"/>
              </a:rPr>
              <a:t>2 млн. </a:t>
            </a:r>
            <a:r>
              <a:rPr lang="ru-RU" dirty="0">
                <a:latin typeface="Zona Pro ExtraBold" panose="02010A03040002020004" pitchFamily="2" charset="0"/>
              </a:rPr>
              <a:t>₽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0248839" y="6550223"/>
            <a:ext cx="19431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Патент / Лицензия</a:t>
            </a:r>
            <a:endParaRPr lang="ru-RU" sz="1400" dirty="0"/>
          </a:p>
        </p:txBody>
      </p:sp>
      <p:sp>
        <p:nvSpPr>
          <p:cNvPr id="22" name="Google Shape;184;g124c25aa65b_0_714">
            <a:extLst>
              <a:ext uri="{FF2B5EF4-FFF2-40B4-BE49-F238E27FC236}">
                <a16:creationId xmlns="" xmlns:a16="http://schemas.microsoft.com/office/drawing/2014/main" id="{3622CC12-75F8-A0ED-E678-87BB1F1FE13E}"/>
              </a:ext>
            </a:extLst>
          </p:cNvPr>
          <p:cNvSpPr txBox="1"/>
          <p:nvPr/>
        </p:nvSpPr>
        <p:spPr>
          <a:xfrm>
            <a:off x="1104900" y="644992"/>
            <a:ext cx="91948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  <a:buSzPts val="1000"/>
            </a:pPr>
            <a:r>
              <a:rPr lang="ru-RU" i="0" u="sng" strike="noStrike" cap="none" dirty="0" smtClean="0">
                <a:latin typeface="Times New Roman" pitchFamily="18" charset="0"/>
                <a:ea typeface="Proxima Nova"/>
                <a:cs typeface="Times New Roman" pitchFamily="18" charset="0"/>
                <a:sym typeface="Proxima Nova"/>
              </a:rPr>
              <a:t>Бланк «Дивергент-Центра» для работы с Клиентом </a:t>
            </a:r>
            <a:endParaRPr lang="ru-RU" i="0" u="sng" strike="noStrike" cap="none" dirty="0">
              <a:latin typeface="Times New Roman" pitchFamily="18" charset="0"/>
              <a:ea typeface="Proxima Nova"/>
              <a:cs typeface="Times New Roman" pitchFamily="18" charset="0"/>
              <a:sym typeface="Proxima Nov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72250" y="2867025"/>
            <a:ext cx="1678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Класс – эконом</a:t>
            </a:r>
            <a:endParaRPr lang="ru-RU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152400" y="2686050"/>
            <a:ext cx="1763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Класс – средний</a:t>
            </a:r>
            <a:endParaRPr lang="ru-RU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0" y="6536293"/>
            <a:ext cx="1846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Класс – эконом+ </a:t>
            </a:r>
            <a:endParaRPr lang="ru-RU" i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4954806" y="6642556"/>
            <a:ext cx="10935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1000"/>
            </a:pPr>
            <a:r>
              <a:rPr lang="ru-RU" sz="800" dirty="0" smtClean="0">
                <a:ea typeface="Proxima Nova"/>
                <a:cs typeface="Proxima Nova"/>
                <a:sym typeface="Proxima Nova"/>
              </a:rPr>
              <a:t>© Вероника Буняева</a:t>
            </a:r>
          </a:p>
        </p:txBody>
      </p:sp>
      <p:pic>
        <p:nvPicPr>
          <p:cNvPr id="30" name="Picture 2" descr="C:\Users\1\Desktop\водяные знаки_Монтажная область 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1182686"/>
            <a:ext cx="10477500" cy="5675313"/>
          </a:xfrm>
          <a:prstGeom prst="rect">
            <a:avLst/>
          </a:prstGeom>
          <a:noFill/>
        </p:spPr>
      </p:pic>
      <p:pic>
        <p:nvPicPr>
          <p:cNvPr id="31" name="Picture 2" descr="C:\Users\1\Desktop\водяные знаки_Монтажная область 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477500" cy="5675313"/>
          </a:xfrm>
          <a:prstGeom prst="rect">
            <a:avLst/>
          </a:prstGeom>
          <a:noFill/>
        </p:spPr>
      </p:pic>
      <p:pic>
        <p:nvPicPr>
          <p:cNvPr id="32" name="Picture 2" descr="C:\Users\1\Desktop\водяные знаки_Монтажная область 1.png"/>
          <p:cNvPicPr>
            <a:picLocks noChangeAspect="1" noChangeArrowheads="1"/>
          </p:cNvPicPr>
          <p:nvPr/>
        </p:nvPicPr>
        <p:blipFill>
          <a:blip r:embed="rId4"/>
          <a:srcRect l="9576"/>
          <a:stretch>
            <a:fillRect/>
          </a:stretch>
        </p:blipFill>
        <p:spPr bwMode="auto">
          <a:xfrm>
            <a:off x="0" y="457200"/>
            <a:ext cx="9474200" cy="5675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521562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8CFD556-B976-29EB-3F4B-29AF406F5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A0907D4-0A98-81BF-CB93-2A71CEBAF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172965"/>
            <a:ext cx="12192000" cy="6858000"/>
          </a:xfrm>
          <a:prstGeom prst="rect">
            <a:avLst/>
          </a:prstGeom>
        </p:spPr>
      </p:pic>
      <p:sp>
        <p:nvSpPr>
          <p:cNvPr id="12" name="Google Shape;259;g124ac79fc8c_0_75">
            <a:extLst>
              <a:ext uri="{FF2B5EF4-FFF2-40B4-BE49-F238E27FC236}">
                <a16:creationId xmlns:a16="http://schemas.microsoft.com/office/drawing/2014/main" xmlns="" id="{AE070C7F-2D64-E528-0227-1252156FA7FC}"/>
              </a:ext>
            </a:extLst>
          </p:cNvPr>
          <p:cNvSpPr txBox="1"/>
          <p:nvPr/>
        </p:nvSpPr>
        <p:spPr>
          <a:xfrm>
            <a:off x="3014565" y="4983141"/>
            <a:ext cx="649920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-RU" b="0" u="none" strike="noStrike" cap="none" dirty="0">
                <a:solidFill>
                  <a:schemeClr val="bg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©</a:t>
            </a:r>
            <a:r>
              <a:rPr lang="ru-RU" b="0" i="1" u="none" strike="noStrike" cap="none" dirty="0">
                <a:solidFill>
                  <a:schemeClr val="bg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Вероника Буняева</a:t>
            </a:r>
          </a:p>
        </p:txBody>
      </p:sp>
      <p:sp>
        <p:nvSpPr>
          <p:cNvPr id="13" name="Google Shape;781;g124c25aa65b_0_1112">
            <a:extLst>
              <a:ext uri="{FF2B5EF4-FFF2-40B4-BE49-F238E27FC236}">
                <a16:creationId xmlns:a16="http://schemas.microsoft.com/office/drawing/2014/main" xmlns="" id="{78AA716C-950A-7176-50E3-8AD9E491B67C}"/>
              </a:ext>
            </a:extLst>
          </p:cNvPr>
          <p:cNvSpPr txBox="1"/>
          <p:nvPr/>
        </p:nvSpPr>
        <p:spPr>
          <a:xfrm>
            <a:off x="713545" y="794809"/>
            <a:ext cx="4544256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000" b="0" i="0" u="none" strike="noStrike" cap="none" dirty="0">
                <a:solidFill>
                  <a:schemeClr val="bg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""Генерить спрос" и "собирать покупателей" две большие разницы.“</a:t>
            </a:r>
            <a:endParaRPr lang="en-US" sz="2000" b="0" i="0" u="none" strike="noStrike" cap="none" dirty="0">
              <a:solidFill>
                <a:schemeClr val="bg1"/>
              </a:solidFill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000" dirty="0">
              <a:solidFill>
                <a:schemeClr val="bg1"/>
              </a:solidFill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000" b="0" i="0" u="none" strike="noStrike" cap="none" dirty="0" smtClean="0">
                <a:solidFill>
                  <a:schemeClr val="bg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«Дивергентная Технология</a:t>
            </a:r>
            <a:r>
              <a:rPr lang="ru-RU" sz="2000" b="0" i="0" u="none" strike="noStrike" cap="none" dirty="0">
                <a:solidFill>
                  <a:schemeClr val="bg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" - </a:t>
            </a:r>
            <a:r>
              <a:rPr lang="ru-RU" sz="2000" b="0" i="0" u="none" strike="noStrike" cap="none" dirty="0" smtClean="0">
                <a:solidFill>
                  <a:schemeClr val="bg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создаёт спрос на свой набор услуг и решает все задачи клиента </a:t>
            </a:r>
            <a:r>
              <a:rPr lang="ru-RU" sz="2000" b="0" i="0" u="none" strike="noStrike" cap="none" dirty="0">
                <a:solidFill>
                  <a:schemeClr val="bg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через </a:t>
            </a:r>
            <a:r>
              <a:rPr lang="ru-RU" sz="2000" b="0" i="0" u="none" strike="noStrike" cap="none" dirty="0" smtClean="0">
                <a:solidFill>
                  <a:schemeClr val="bg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объект и лучший сценарий жизни в нем конечного ожидаемого покупателя". </a:t>
            </a:r>
            <a:endParaRPr lang="ru-RU" sz="2000" b="0" i="0" u="none" strike="noStrike" cap="none" dirty="0">
              <a:solidFill>
                <a:schemeClr val="bg1"/>
              </a:solidFill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9447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4E9F68A-5F37-8F32-DC84-9E927B5C2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199" flipH="1">
            <a:off x="147624" y="269893"/>
            <a:ext cx="12192000" cy="6858000"/>
          </a:xfrm>
          <a:prstGeom prst="rect">
            <a:avLst/>
          </a:prstGeom>
        </p:spPr>
      </p:pic>
      <p:sp>
        <p:nvSpPr>
          <p:cNvPr id="4" name="Google Shape;181;g124c25aa65b_0_714">
            <a:extLst>
              <a:ext uri="{FF2B5EF4-FFF2-40B4-BE49-F238E27FC236}">
                <a16:creationId xmlns="" xmlns:a16="http://schemas.microsoft.com/office/drawing/2014/main" id="{5A513824-56C6-F372-FE5B-9FB6140E6269}"/>
              </a:ext>
            </a:extLst>
          </p:cNvPr>
          <p:cNvSpPr/>
          <p:nvPr/>
        </p:nvSpPr>
        <p:spPr>
          <a:xfrm>
            <a:off x="0" y="960180"/>
            <a:ext cx="12649200" cy="45719"/>
          </a:xfrm>
          <a:prstGeom prst="rect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4;g124c25aa65b_0_714">
            <a:extLst>
              <a:ext uri="{FF2B5EF4-FFF2-40B4-BE49-F238E27FC236}">
                <a16:creationId xmlns="" xmlns:a16="http://schemas.microsoft.com/office/drawing/2014/main" id="{3622CC12-75F8-A0ED-E678-87BB1F1FE13E}"/>
              </a:ext>
            </a:extLst>
          </p:cNvPr>
          <p:cNvSpPr txBox="1"/>
          <p:nvPr/>
        </p:nvSpPr>
        <p:spPr>
          <a:xfrm>
            <a:off x="456986" y="206842"/>
            <a:ext cx="87450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«Дивергентный анализ оценки, продажи и подбора жилой недвижимости» Вероники Буняевой</a:t>
            </a:r>
            <a:r>
              <a:rPr lang="ru-RU" sz="15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  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Патент / Лицензия</a:t>
            </a:r>
          </a:p>
        </p:txBody>
      </p:sp>
      <p:sp>
        <p:nvSpPr>
          <p:cNvPr id="9" name="Google Shape;184;g124c25aa65b_0_714">
            <a:extLst>
              <a:ext uri="{FF2B5EF4-FFF2-40B4-BE49-F238E27FC236}">
                <a16:creationId xmlns="" xmlns:a16="http://schemas.microsoft.com/office/drawing/2014/main" id="{788B97FB-C348-6456-DA61-58C7B41FA939}"/>
              </a:ext>
            </a:extLst>
          </p:cNvPr>
          <p:cNvSpPr txBox="1"/>
          <p:nvPr/>
        </p:nvSpPr>
        <p:spPr>
          <a:xfrm>
            <a:off x="482386" y="1276048"/>
            <a:ext cx="1071152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800" b="0" i="0" u="none" strike="noStrike" cap="none" dirty="0" smtClean="0">
                <a:gradFill>
                  <a:gsLst>
                    <a:gs pos="0">
                      <a:srgbClr val="E52489"/>
                    </a:gs>
                    <a:gs pos="67000">
                      <a:srgbClr val="951085"/>
                    </a:gs>
                    <a:gs pos="100000">
                      <a:srgbClr val="951085"/>
                    </a:gs>
                  </a:gsLst>
                  <a:path path="circle">
                    <a:fillToRect l="100000" t="100000"/>
                  </a:path>
                </a:gra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</a:t>
            </a:r>
            <a:r>
              <a:rPr lang="ru-RU" sz="2800" b="0" i="0" u="none" strike="noStrike" cap="none" dirty="0">
                <a:gradFill>
                  <a:gsLst>
                    <a:gs pos="0">
                      <a:srgbClr val="E52489"/>
                    </a:gs>
                    <a:gs pos="67000">
                      <a:srgbClr val="951085"/>
                    </a:gs>
                    <a:gs pos="100000">
                      <a:srgbClr val="951085"/>
                    </a:gs>
                  </a:gsLst>
                  <a:path path="circle">
                    <a:fillToRect l="100000" t="100000"/>
                  </a:path>
                </a:gra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Дивергентный анализ объекта</a:t>
            </a:r>
            <a:r>
              <a:rPr lang="ru-RU" sz="2800" b="0" i="0" u="none" strike="noStrike" cap="none" dirty="0" smtClean="0">
                <a:gradFill>
                  <a:gsLst>
                    <a:gs pos="0">
                      <a:srgbClr val="E52489"/>
                    </a:gs>
                    <a:gs pos="67000">
                      <a:srgbClr val="951085"/>
                    </a:gs>
                    <a:gs pos="100000">
                      <a:srgbClr val="951085"/>
                    </a:gs>
                  </a:gsLst>
                  <a:path path="circle">
                    <a:fillToRect l="100000" t="100000"/>
                  </a:path>
                </a:gra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» -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800" b="0" i="0" u="none" strike="noStrike" cap="none" dirty="0" smtClean="0">
                <a:gradFill>
                  <a:gsLst>
                    <a:gs pos="0">
                      <a:srgbClr val="E52489"/>
                    </a:gs>
                    <a:gs pos="67000">
                      <a:srgbClr val="951085"/>
                    </a:gs>
                    <a:gs pos="100000">
                      <a:srgbClr val="951085"/>
                    </a:gs>
                  </a:gsLst>
                  <a:path path="circle">
                    <a:fillToRect l="100000" t="100000"/>
                  </a:path>
                </a:gra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НОВАЯ УСЛУГА ДЛЯ КЛИЕНТОВ РЫНКА.</a:t>
            </a:r>
            <a:endParaRPr lang="ru-RU" sz="2800" b="0" i="0" u="none" strike="noStrike" cap="none" dirty="0">
              <a:gradFill>
                <a:gsLst>
                  <a:gs pos="0">
                    <a:srgbClr val="E52489"/>
                  </a:gs>
                  <a:gs pos="67000">
                    <a:srgbClr val="951085"/>
                  </a:gs>
                  <a:gs pos="100000">
                    <a:srgbClr val="951085"/>
                  </a:gs>
                </a:gsLst>
                <a:path path="circle">
                  <a:fillToRect l="100000" t="100000"/>
                </a:path>
              </a:gradFill>
              <a:latin typeface="Zona Pro ExtraBold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5FD2D93-ED58-402A-2A36-C4FFEE082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89" y="273635"/>
            <a:ext cx="2325225" cy="530717"/>
          </a:xfrm>
          <a:prstGeom prst="rect">
            <a:avLst/>
          </a:prstGeom>
        </p:spPr>
      </p:pic>
      <p:sp>
        <p:nvSpPr>
          <p:cNvPr id="3" name="Google Shape;184;g124c25aa65b_0_714">
            <a:extLst>
              <a:ext uri="{FF2B5EF4-FFF2-40B4-BE49-F238E27FC236}">
                <a16:creationId xmlns="" xmlns:a16="http://schemas.microsoft.com/office/drawing/2014/main" id="{2BC60C11-DD07-3A75-03E0-363DA25910F5}"/>
              </a:ext>
            </a:extLst>
          </p:cNvPr>
          <p:cNvSpPr txBox="1"/>
          <p:nvPr/>
        </p:nvSpPr>
        <p:spPr>
          <a:xfrm>
            <a:off x="1180886" y="2541309"/>
            <a:ext cx="574569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400" b="0" i="0" u="none" strike="noStrike" cap="none" dirty="0">
                <a:solidFill>
                  <a:srgbClr val="D62088"/>
                </a:soli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НЕТ 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400" b="0" i="0" u="none" strike="noStrike" cap="none" dirty="0">
                <a:solidFill>
                  <a:srgbClr val="D62088"/>
                </a:soli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ЗАВИСИМОСТИ 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400" b="0" i="0" u="none" strike="noStrike" cap="none" dirty="0">
                <a:solidFill>
                  <a:srgbClr val="D62088"/>
                </a:soli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ОТ </a:t>
            </a:r>
            <a:endParaRPr lang="ru-RU" sz="2400" b="0" i="0" u="none" strike="noStrike" cap="none" dirty="0" smtClean="0">
              <a:solidFill>
                <a:srgbClr val="D62088"/>
              </a:solidFill>
              <a:latin typeface="Zona Pro ExtraBold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400" b="0" i="0" u="none" strike="noStrike" cap="none" dirty="0" smtClean="0">
                <a:solidFill>
                  <a:srgbClr val="D62088"/>
                </a:soli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ЦЕН </a:t>
            </a:r>
            <a:r>
              <a:rPr lang="ru-RU" sz="2400" b="0" i="0" u="none" strike="noStrike" cap="none" dirty="0">
                <a:solidFill>
                  <a:srgbClr val="D62088"/>
                </a:soli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КОНКУРЕНТОВ</a:t>
            </a:r>
          </a:p>
        </p:txBody>
      </p:sp>
      <p:sp>
        <p:nvSpPr>
          <p:cNvPr id="7" name="Google Shape;184;g124c25aa65b_0_714">
            <a:extLst>
              <a:ext uri="{FF2B5EF4-FFF2-40B4-BE49-F238E27FC236}">
                <a16:creationId xmlns="" xmlns:a16="http://schemas.microsoft.com/office/drawing/2014/main" id="{D2242DAC-9C4F-E4D8-7D5C-9D3EF2A1D741}"/>
              </a:ext>
            </a:extLst>
          </p:cNvPr>
          <p:cNvSpPr txBox="1"/>
          <p:nvPr/>
        </p:nvSpPr>
        <p:spPr>
          <a:xfrm>
            <a:off x="6713220" y="2541309"/>
            <a:ext cx="574569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400" b="0" i="0" u="none" strike="noStrike" cap="none" dirty="0" smtClean="0">
                <a:solidFill>
                  <a:srgbClr val="D62088"/>
                </a:soli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ЕСТЬ НОВЫЙ </a:t>
            </a:r>
            <a:endParaRPr lang="ru-RU" sz="2400" b="0" i="0" u="none" strike="noStrike" cap="none" dirty="0">
              <a:solidFill>
                <a:srgbClr val="D62088"/>
              </a:solidFill>
              <a:latin typeface="Zona Pro ExtraBold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400" b="0" i="0" u="none" strike="noStrike" cap="none" dirty="0">
                <a:solidFill>
                  <a:srgbClr val="D62088"/>
                </a:soli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АЛГОРИТМ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400" b="0" i="0" u="none" strike="noStrike" cap="none" dirty="0" smtClean="0">
                <a:solidFill>
                  <a:srgbClr val="D62088"/>
                </a:soli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ФОРМИРОВАНИЯ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400" b="0" i="0" u="none" strike="noStrike" cap="none" dirty="0" smtClean="0">
                <a:solidFill>
                  <a:srgbClr val="D62088"/>
                </a:soli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МАХ-ЦЕН</a:t>
            </a:r>
            <a:endParaRPr lang="ru-RU" sz="2400" b="0" i="0" u="none" strike="noStrike" cap="none" dirty="0">
              <a:solidFill>
                <a:srgbClr val="D62088"/>
              </a:solidFill>
              <a:latin typeface="Zona Pro ExtraBold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098431" y="6642556"/>
            <a:ext cx="10935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1000"/>
            </a:pPr>
            <a:r>
              <a:rPr lang="ru-RU" sz="800" dirty="0" smtClean="0">
                <a:ea typeface="Proxima Nova"/>
                <a:cs typeface="Proxima Nova"/>
                <a:sym typeface="Proxima Nova"/>
              </a:rPr>
              <a:t>© Вероника Буняева</a:t>
            </a:r>
          </a:p>
        </p:txBody>
      </p:sp>
      <p:sp>
        <p:nvSpPr>
          <p:cNvPr id="14" name="Google Shape;184;g124c25aa65b_0_714">
            <a:extLst>
              <a:ext uri="{FF2B5EF4-FFF2-40B4-BE49-F238E27FC236}">
                <a16:creationId xmlns="" xmlns:a16="http://schemas.microsoft.com/office/drawing/2014/main" id="{788B97FB-C348-6456-DA61-58C7B41FA939}"/>
              </a:ext>
            </a:extLst>
          </p:cNvPr>
          <p:cNvSpPr txBox="1"/>
          <p:nvPr/>
        </p:nvSpPr>
        <p:spPr>
          <a:xfrm>
            <a:off x="774486" y="4476448"/>
            <a:ext cx="1071152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400" b="0" i="0" u="none" strike="noStrike" cap="none" dirty="0" smtClean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Стоимость – от 25 т.р. до 500 т.р.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400" dirty="0" smtClean="0">
                <a:ea typeface="Proxima Nova"/>
                <a:cs typeface="Proxima Nova"/>
                <a:sym typeface="Proxima Nova"/>
              </a:rPr>
              <a:t>Не входит в стоимость комиссии</a:t>
            </a:r>
            <a:r>
              <a:rPr lang="ru-RU" sz="2400" b="0" i="0" u="none" strike="noStrike" cap="none" dirty="0" smtClean="0">
                <a:ea typeface="Proxima Nova"/>
                <a:cs typeface="Proxima Nova"/>
                <a:sym typeface="Proxima Nova"/>
              </a:rPr>
              <a:t> </a:t>
            </a:r>
            <a:endParaRPr lang="ru-RU" sz="2400" b="0" i="0" u="none" strike="noStrike" cap="none" dirty="0">
              <a:ea typeface="Proxima Nova"/>
              <a:cs typeface="Proxima Nova"/>
              <a:sym typeface="Proxima Nova"/>
            </a:endParaRPr>
          </a:p>
        </p:txBody>
      </p:sp>
      <p:sp>
        <p:nvSpPr>
          <p:cNvPr id="17" name="Google Shape;184;g124c25aa65b_0_714">
            <a:extLst>
              <a:ext uri="{FF2B5EF4-FFF2-40B4-BE49-F238E27FC236}">
                <a16:creationId xmlns="" xmlns:a16="http://schemas.microsoft.com/office/drawing/2014/main" id="{788B97FB-C348-6456-DA61-58C7B41FA939}"/>
              </a:ext>
            </a:extLst>
          </p:cNvPr>
          <p:cNvSpPr txBox="1"/>
          <p:nvPr/>
        </p:nvSpPr>
        <p:spPr>
          <a:xfrm>
            <a:off x="0" y="5492448"/>
            <a:ext cx="1071152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400" dirty="0" smtClean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Упаковка по «Дивергентному анализу»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400" dirty="0" smtClean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- от 25 т.р. до 500 т.р. </a:t>
            </a:r>
            <a:endParaRPr lang="ru-RU" sz="2400" b="0" i="0" u="none" strike="noStrike" cap="none" dirty="0"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49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E0780FC-DEFC-1172-2DD2-36FFE2C03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261;g124ac79fc8c_0_75">
            <a:extLst>
              <a:ext uri="{FF2B5EF4-FFF2-40B4-BE49-F238E27FC236}">
                <a16:creationId xmlns="" xmlns:a16="http://schemas.microsoft.com/office/drawing/2014/main" id="{2D161545-5436-F183-A32C-248F07486C06}"/>
              </a:ext>
            </a:extLst>
          </p:cNvPr>
          <p:cNvSpPr txBox="1"/>
          <p:nvPr/>
        </p:nvSpPr>
        <p:spPr>
          <a:xfrm>
            <a:off x="488414" y="1316693"/>
            <a:ext cx="6217185" cy="168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lang="ru-RU" sz="4000" i="0" strike="noStrike" cap="none" dirty="0">
                <a:latin typeface="Zona Pro ExtraBold" panose="02010A03040002020004" pitchFamily="2" charset="0"/>
                <a:ea typeface="Georgia"/>
                <a:cs typeface="Georgia"/>
                <a:sym typeface="Georgia"/>
              </a:rPr>
              <a:t>НЕТ НЕЛИКВИДНЫХ</a:t>
            </a: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lang="ru-RU" sz="7200" i="0" strike="noStrike" cap="none" dirty="0">
                <a:gradFill>
                  <a:gsLst>
                    <a:gs pos="0">
                      <a:srgbClr val="E52489"/>
                    </a:gs>
                    <a:gs pos="67000">
                      <a:srgbClr val="951085"/>
                    </a:gs>
                    <a:gs pos="100000">
                      <a:srgbClr val="951085"/>
                    </a:gs>
                  </a:gsLst>
                  <a:path path="circle">
                    <a:fillToRect l="100000" t="100000"/>
                  </a:path>
                </a:gradFill>
                <a:latin typeface="Zona Pro ExtraBold" panose="02010A03040002020004" pitchFamily="2" charset="0"/>
                <a:ea typeface="Georgia"/>
                <a:cs typeface="Georgia"/>
                <a:sym typeface="Georgia"/>
              </a:rPr>
              <a:t>ОБЪЕКТОВ,</a:t>
            </a:r>
            <a:endParaRPr lang="ru-RU" sz="7200" i="0" strike="noStrike" cap="none" dirty="0">
              <a:gradFill flip="none" rotWithShape="1">
                <a:gsLst>
                  <a:gs pos="0">
                    <a:srgbClr val="E52489"/>
                  </a:gs>
                  <a:gs pos="67000">
                    <a:srgbClr val="951085"/>
                  </a:gs>
                  <a:gs pos="100000">
                    <a:srgbClr val="951085"/>
                  </a:gs>
                </a:gsLst>
                <a:path path="circle">
                  <a:fillToRect l="100000" t="100000"/>
                </a:path>
                <a:tileRect l="-100000" b="-100000"/>
              </a:gradFill>
              <a:latin typeface="Zona Pro ExtraBold" panose="02010A03040002020004" pitchFamily="2" charset="0"/>
              <a:ea typeface="Georgia"/>
              <a:cs typeface="Georgia"/>
              <a:sym typeface="Georgia"/>
            </a:endParaRPr>
          </a:p>
        </p:txBody>
      </p:sp>
      <p:sp>
        <p:nvSpPr>
          <p:cNvPr id="5" name="Google Shape;259;g124ac79fc8c_0_75">
            <a:extLst>
              <a:ext uri="{FF2B5EF4-FFF2-40B4-BE49-F238E27FC236}">
                <a16:creationId xmlns="" xmlns:a16="http://schemas.microsoft.com/office/drawing/2014/main" id="{3841763B-0DEA-2083-2CC4-3BA8BA4A0997}"/>
              </a:ext>
            </a:extLst>
          </p:cNvPr>
          <p:cNvSpPr txBox="1"/>
          <p:nvPr/>
        </p:nvSpPr>
        <p:spPr>
          <a:xfrm>
            <a:off x="3363311" y="5172017"/>
            <a:ext cx="292585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-RU" b="0" u="none" strike="noStrike" cap="none" dirty="0">
                <a:solidFill>
                  <a:schemeClr val="dk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©</a:t>
            </a:r>
            <a:r>
              <a:rPr lang="ru-RU" b="0" i="1" u="none" strike="noStrike" cap="none" dirty="0">
                <a:solidFill>
                  <a:schemeClr val="dk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Вероника Буняева</a:t>
            </a:r>
          </a:p>
        </p:txBody>
      </p:sp>
      <p:sp>
        <p:nvSpPr>
          <p:cNvPr id="8" name="Google Shape;261;g124ac79fc8c_0_75">
            <a:extLst>
              <a:ext uri="{FF2B5EF4-FFF2-40B4-BE49-F238E27FC236}">
                <a16:creationId xmlns="" xmlns:a16="http://schemas.microsoft.com/office/drawing/2014/main" id="{35610D80-F81D-C65B-C24B-519403500C41}"/>
              </a:ext>
            </a:extLst>
          </p:cNvPr>
          <p:cNvSpPr txBox="1"/>
          <p:nvPr/>
        </p:nvSpPr>
        <p:spPr>
          <a:xfrm>
            <a:off x="488414" y="3232044"/>
            <a:ext cx="6217185" cy="171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lang="ru-RU" sz="4000" i="0" strike="noStrike" cap="none" dirty="0">
                <a:latin typeface="Zona Pro ExtraBold" panose="02010A03040002020004" pitchFamily="2" charset="0"/>
                <a:ea typeface="Georgia"/>
                <a:cs typeface="Georgia"/>
                <a:sym typeface="Georgia"/>
              </a:rPr>
              <a:t>ЕСТЬ НЕЛИКВИДНЫЕ</a:t>
            </a:r>
          </a:p>
          <a:p>
            <a: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lang="ru-RU" sz="7400" i="0" strike="noStrike" cap="none" dirty="0">
                <a:gradFill>
                  <a:gsLst>
                    <a:gs pos="0">
                      <a:srgbClr val="E52489"/>
                    </a:gs>
                    <a:gs pos="67000">
                      <a:srgbClr val="951085"/>
                    </a:gs>
                    <a:gs pos="100000">
                      <a:srgbClr val="951085"/>
                    </a:gs>
                  </a:gsLst>
                  <a:path path="circle">
                    <a:fillToRect l="100000" t="100000"/>
                  </a:path>
                </a:gradFill>
                <a:latin typeface="Zona Pro ExtraBold" panose="02010A03040002020004" pitchFamily="2" charset="0"/>
                <a:ea typeface="Georgia"/>
                <a:cs typeface="Georgia"/>
                <a:sym typeface="Georgia"/>
              </a:rPr>
              <a:t>РИЭЛТОРЫ</a:t>
            </a:r>
            <a:endParaRPr lang="ru-RU" sz="7400" i="0" strike="noStrike" cap="none" dirty="0">
              <a:gradFill flip="none" rotWithShape="1">
                <a:gsLst>
                  <a:gs pos="0">
                    <a:srgbClr val="E52489"/>
                  </a:gs>
                  <a:gs pos="67000">
                    <a:srgbClr val="951085"/>
                  </a:gs>
                  <a:gs pos="100000">
                    <a:srgbClr val="951085"/>
                  </a:gs>
                </a:gsLst>
                <a:path path="circle">
                  <a:fillToRect l="100000" t="100000"/>
                </a:path>
                <a:tileRect l="-100000" b="-100000"/>
              </a:gradFill>
              <a:latin typeface="Zona Pro ExtraBold" panose="02010A03040002020004" pitchFamily="2" charset="0"/>
              <a:ea typeface="Georgia"/>
              <a:cs typeface="Georgia"/>
              <a:sym typeface="Georgia"/>
            </a:endParaRPr>
          </a:p>
        </p:txBody>
      </p:sp>
      <p:pic>
        <p:nvPicPr>
          <p:cNvPr id="6" name="Picture 2" descr="C:\Users\1\Desktop\водяные знаки_Монтажная область 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4000"/>
            <a:ext cx="12192000" cy="660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34693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D9B794C-4045-65B8-3583-B17806CE00DC}"/>
              </a:ext>
            </a:extLst>
          </p:cNvPr>
          <p:cNvSpPr/>
          <p:nvPr/>
        </p:nvSpPr>
        <p:spPr>
          <a:xfrm>
            <a:off x="-84083" y="-147145"/>
            <a:ext cx="12423228" cy="7178566"/>
          </a:xfrm>
          <a:prstGeom prst="rect">
            <a:avLst/>
          </a:prstGeom>
          <a:blipFill dpi="0" rotWithShape="1">
            <a:blip r:embed="rId2">
              <a:alphaModFix amt="6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DD384BFA-5AB4-5D93-49E4-5EDAFBA8E4C2}"/>
              </a:ext>
            </a:extLst>
          </p:cNvPr>
          <p:cNvSpPr/>
          <p:nvPr/>
        </p:nvSpPr>
        <p:spPr>
          <a:xfrm>
            <a:off x="3279228" y="2564524"/>
            <a:ext cx="5686096" cy="379423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9E814A1-CF88-85C5-25B4-0EDDFB86A890}"/>
              </a:ext>
            </a:extLst>
          </p:cNvPr>
          <p:cNvSpPr/>
          <p:nvPr/>
        </p:nvSpPr>
        <p:spPr>
          <a:xfrm>
            <a:off x="3279228" y="2580353"/>
            <a:ext cx="5686096" cy="3794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1DFC781-CB11-07C7-A6F9-1281F1DDFE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76" y="2811585"/>
            <a:ext cx="5738648" cy="32279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27E141C-FA7E-F5F9-13C1-9B71C52289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93" y="2175640"/>
            <a:ext cx="8146415" cy="4949773"/>
          </a:xfrm>
          <a:prstGeom prst="rect">
            <a:avLst/>
          </a:prstGeom>
        </p:spPr>
      </p:pic>
      <p:sp>
        <p:nvSpPr>
          <p:cNvPr id="4" name="Google Shape;181;g124c25aa65b_0_714">
            <a:extLst>
              <a:ext uri="{FF2B5EF4-FFF2-40B4-BE49-F238E27FC236}">
                <a16:creationId xmlns="" xmlns:a16="http://schemas.microsoft.com/office/drawing/2014/main" id="{F6DF9055-FD23-237E-30C1-E8DC5F81A943}"/>
              </a:ext>
            </a:extLst>
          </p:cNvPr>
          <p:cNvSpPr/>
          <p:nvPr/>
        </p:nvSpPr>
        <p:spPr>
          <a:xfrm>
            <a:off x="0" y="960180"/>
            <a:ext cx="12649200" cy="45719"/>
          </a:xfrm>
          <a:prstGeom prst="rect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4;g124c25aa65b_0_714">
            <a:extLst>
              <a:ext uri="{FF2B5EF4-FFF2-40B4-BE49-F238E27FC236}">
                <a16:creationId xmlns="" xmlns:a16="http://schemas.microsoft.com/office/drawing/2014/main" id="{44A72171-54C0-98DC-683C-D6962E864A44}"/>
              </a:ext>
            </a:extLst>
          </p:cNvPr>
          <p:cNvSpPr txBox="1"/>
          <p:nvPr/>
        </p:nvSpPr>
        <p:spPr>
          <a:xfrm>
            <a:off x="1084277" y="1269350"/>
            <a:ext cx="1002344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400" b="0" i="0" u="none" strike="noStrike" cap="none" dirty="0">
                <a:gradFill>
                  <a:gsLst>
                    <a:gs pos="0">
                      <a:srgbClr val="E52489"/>
                    </a:gs>
                    <a:gs pos="67000">
                      <a:srgbClr val="951085"/>
                    </a:gs>
                    <a:gs pos="100000">
                      <a:srgbClr val="951085"/>
                    </a:gs>
                  </a:gsLst>
                  <a:path path="circle">
                    <a:fillToRect l="100000" t="100000"/>
                  </a:path>
                </a:gra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Подробнее по программе обучения можно узнать на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400" b="0" i="0" u="none" strike="noStrike" cap="none" dirty="0">
                <a:gradFill>
                  <a:gsLst>
                    <a:gs pos="0">
                      <a:srgbClr val="E52489"/>
                    </a:gs>
                    <a:gs pos="67000">
                      <a:srgbClr val="951085"/>
                    </a:gs>
                    <a:gs pos="100000">
                      <a:srgbClr val="951085"/>
                    </a:gs>
                  </a:gsLst>
                  <a:path path="circle">
                    <a:fillToRect l="100000" t="100000"/>
                  </a:path>
                </a:gra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странице партнера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7A783CC-4F67-8E61-FD83-76F82348C7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89" y="273635"/>
            <a:ext cx="2325225" cy="53071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F71E252B-9CCC-7703-2B4C-EF9F89F7D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6586" y="3082333"/>
            <a:ext cx="2791654" cy="2758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82706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0CFB91F-EDDA-A889-F6EF-E8CF4CF7E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3364">
            <a:off x="-2588290" y="3280388"/>
            <a:ext cx="11758503" cy="6614159"/>
          </a:xfrm>
          <a:prstGeom prst="rect">
            <a:avLst/>
          </a:prstGeom>
        </p:spPr>
      </p:pic>
      <p:pic>
        <p:nvPicPr>
          <p:cNvPr id="2" name="Google Shape;260;g124ac79fc8c_0_75">
            <a:extLst>
              <a:ext uri="{FF2B5EF4-FFF2-40B4-BE49-F238E27FC236}">
                <a16:creationId xmlns="" xmlns:a16="http://schemas.microsoft.com/office/drawing/2014/main" id="{275ADC5A-9396-861C-E055-943DFFEFEB0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1350" y="1539299"/>
            <a:ext cx="4785301" cy="4785301"/>
          </a:xfrm>
          <a:prstGeom prst="roundRect">
            <a:avLst>
              <a:gd name="adj" fmla="val 4403"/>
            </a:avLst>
          </a:prstGeom>
          <a:noFill/>
          <a:ln>
            <a:noFill/>
          </a:ln>
        </p:spPr>
      </p:pic>
      <p:sp>
        <p:nvSpPr>
          <p:cNvPr id="3" name="Google Shape;261;g124ac79fc8c_0_75">
            <a:extLst>
              <a:ext uri="{FF2B5EF4-FFF2-40B4-BE49-F238E27FC236}">
                <a16:creationId xmlns="" xmlns:a16="http://schemas.microsoft.com/office/drawing/2014/main" id="{BD2158C1-8A8B-0008-5452-5DB49BABB34E}"/>
              </a:ext>
            </a:extLst>
          </p:cNvPr>
          <p:cNvSpPr txBox="1"/>
          <p:nvPr/>
        </p:nvSpPr>
        <p:spPr>
          <a:xfrm>
            <a:off x="1525994" y="2613812"/>
            <a:ext cx="3603105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lang="en-US" sz="5600" i="0" strike="noStrike" cap="none" dirty="0">
                <a:solidFill>
                  <a:srgbClr val="951085"/>
                </a:solidFill>
                <a:latin typeface="Zona Pro ExtraBold" panose="02010A03040002020004" pitchFamily="2" charset="0"/>
                <a:ea typeface="Georgia"/>
                <a:cs typeface="Georgia"/>
                <a:sym typeface="Georgia"/>
              </a:rPr>
              <a:t>1</a:t>
            </a:r>
            <a:r>
              <a:rPr lang="ru-RU" sz="5600" i="0" strike="noStrike" cap="none" dirty="0">
                <a:solidFill>
                  <a:srgbClr val="951085"/>
                </a:solidFill>
                <a:latin typeface="Zona Pro ExtraBold" panose="02010A03040002020004" pitchFamily="2" charset="0"/>
                <a:ea typeface="Georgia"/>
                <a:cs typeface="Georgia"/>
                <a:sym typeface="Georgia"/>
              </a:rPr>
              <a:t> </a:t>
            </a:r>
            <a:r>
              <a:rPr lang="ru-RU" sz="5600" i="0" strike="noStrike" cap="none" dirty="0">
                <a:gradFill>
                  <a:gsLst>
                    <a:gs pos="0">
                      <a:srgbClr val="E52489"/>
                    </a:gs>
                    <a:gs pos="67000">
                      <a:srgbClr val="951085"/>
                    </a:gs>
                    <a:gs pos="100000">
                      <a:srgbClr val="951085"/>
                    </a:gs>
                  </a:gsLst>
                  <a:path path="circle">
                    <a:fillToRect l="100000" t="100000"/>
                  </a:path>
                </a:gradFill>
                <a:latin typeface="Zona Pro ExtraBold" panose="02010A03040002020004" pitchFamily="2" charset="0"/>
                <a:ea typeface="Georgia"/>
                <a:cs typeface="Georgia"/>
                <a:sym typeface="Georgia"/>
              </a:rPr>
              <a:t>МЕСТО</a:t>
            </a:r>
            <a:endParaRPr lang="ru-RU" sz="5600" i="0" strike="noStrike" cap="none" dirty="0">
              <a:solidFill>
                <a:srgbClr val="951085"/>
              </a:solidFill>
              <a:latin typeface="Zona Pro ExtraBold" panose="02010A03040002020004" pitchFamily="2" charset="0"/>
              <a:ea typeface="Georgia"/>
              <a:cs typeface="Georgia"/>
              <a:sym typeface="Georgia"/>
            </a:endParaRPr>
          </a:p>
        </p:txBody>
      </p:sp>
      <p:sp>
        <p:nvSpPr>
          <p:cNvPr id="7" name="Google Shape;262;g124ac79fc8c_0_75">
            <a:extLst>
              <a:ext uri="{FF2B5EF4-FFF2-40B4-BE49-F238E27FC236}">
                <a16:creationId xmlns="" xmlns:a16="http://schemas.microsoft.com/office/drawing/2014/main" id="{322D91C5-9693-3EF4-6E9F-F69196B24658}"/>
              </a:ext>
            </a:extLst>
          </p:cNvPr>
          <p:cNvSpPr txBox="1"/>
          <p:nvPr/>
        </p:nvSpPr>
        <p:spPr>
          <a:xfrm>
            <a:off x="829896" y="3801413"/>
            <a:ext cx="49953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-RU" b="1" i="0" u="none" strike="noStrike" cap="none" dirty="0">
                <a:solidFill>
                  <a:schemeClr val="tx1"/>
                </a:solidFill>
                <a:latin typeface="Zona Pro SemiBold" panose="02010A03040002020004" pitchFamily="2" charset="0"/>
                <a:ea typeface="Proxima Nova"/>
                <a:cs typeface="Proxima Nova"/>
                <a:sym typeface="Proxima Nova"/>
              </a:rPr>
              <a:t>Лучший старт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-RU" b="1" i="0" u="none" strike="noStrike" cap="none" dirty="0">
                <a:solidFill>
                  <a:schemeClr val="tx1"/>
                </a:solidFill>
                <a:latin typeface="Zona Pro SemiBold" panose="02010A03040002020004" pitchFamily="2" charset="0"/>
                <a:ea typeface="Proxima Nova"/>
                <a:cs typeface="Proxima Nova"/>
                <a:sym typeface="Proxima Nova"/>
              </a:rPr>
              <a:t>агентства недвижимости РФ 2021 г.</a:t>
            </a:r>
            <a:endParaRPr b="1" i="0" u="none" strike="noStrike" cap="none" dirty="0">
              <a:solidFill>
                <a:schemeClr val="tx1"/>
              </a:solidFill>
              <a:latin typeface="Zona Pro SemiBold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11" name="Google Shape;259;g124ac79fc8c_0_75">
            <a:extLst>
              <a:ext uri="{FF2B5EF4-FFF2-40B4-BE49-F238E27FC236}">
                <a16:creationId xmlns="" xmlns:a16="http://schemas.microsoft.com/office/drawing/2014/main" id="{6B6E5574-DDC2-24BF-EF0E-E7B70F83E85A}"/>
              </a:ext>
            </a:extLst>
          </p:cNvPr>
          <p:cNvSpPr txBox="1"/>
          <p:nvPr/>
        </p:nvSpPr>
        <p:spPr>
          <a:xfrm>
            <a:off x="77946" y="1826330"/>
            <a:ext cx="64992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-RU" b="0" i="0" u="none" strike="noStrike" cap="none" dirty="0">
                <a:solidFill>
                  <a:schemeClr val="dk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Агентство Недвижимости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-RU" dirty="0">
                <a:solidFill>
                  <a:schemeClr val="dk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«</a:t>
            </a:r>
            <a:r>
              <a:rPr lang="ru-RU" b="0" i="0" u="none" strike="noStrike" cap="none" dirty="0">
                <a:solidFill>
                  <a:schemeClr val="dk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Дивергент-Центр Вероники Буняевой»</a:t>
            </a:r>
            <a:endParaRPr b="0" i="0" u="none" strike="noStrike" cap="none" dirty="0">
              <a:solidFill>
                <a:schemeClr val="dk1"/>
              </a:solidFill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12" name="Google Shape;181;g124c25aa65b_0_714">
            <a:extLst>
              <a:ext uri="{FF2B5EF4-FFF2-40B4-BE49-F238E27FC236}">
                <a16:creationId xmlns="" xmlns:a16="http://schemas.microsoft.com/office/drawing/2014/main" id="{6F299CA6-3CCA-D675-89F1-CBAACECC3711}"/>
              </a:ext>
            </a:extLst>
          </p:cNvPr>
          <p:cNvSpPr/>
          <p:nvPr/>
        </p:nvSpPr>
        <p:spPr>
          <a:xfrm>
            <a:off x="0" y="960180"/>
            <a:ext cx="12649200" cy="45719"/>
          </a:xfrm>
          <a:prstGeom prst="rect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84;g124c25aa65b_0_714">
            <a:extLst>
              <a:ext uri="{FF2B5EF4-FFF2-40B4-BE49-F238E27FC236}">
                <a16:creationId xmlns="" xmlns:a16="http://schemas.microsoft.com/office/drawing/2014/main" id="{DE276465-4472-BC97-B632-5DA7FAE26845}"/>
              </a:ext>
            </a:extLst>
          </p:cNvPr>
          <p:cNvSpPr txBox="1"/>
          <p:nvPr/>
        </p:nvSpPr>
        <p:spPr>
          <a:xfrm>
            <a:off x="456986" y="206842"/>
            <a:ext cx="87450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«Дивергентный анализ оценки, продажи и подбора жилой недвижимости» Вероники Буняевой</a:t>
            </a:r>
            <a:r>
              <a:rPr lang="ru-RU" sz="15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  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Патент / Лицензия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B48ADFBE-94BE-1C00-1066-55660E6319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89" y="273635"/>
            <a:ext cx="2325225" cy="5307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55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81;g124bbd3dc0c_0_6">
            <a:extLst>
              <a:ext uri="{FF2B5EF4-FFF2-40B4-BE49-F238E27FC236}">
                <a16:creationId xmlns="" xmlns:a16="http://schemas.microsoft.com/office/drawing/2014/main" id="{BCDA9198-97EE-2A67-B974-B8E535BA7AB5}"/>
              </a:ext>
            </a:extLst>
          </p:cNvPr>
          <p:cNvSpPr txBox="1"/>
          <p:nvPr/>
        </p:nvSpPr>
        <p:spPr>
          <a:xfrm>
            <a:off x="456986" y="1199440"/>
            <a:ext cx="6426267" cy="2160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20000"/>
              </a:lnSpc>
              <a:buClr>
                <a:srgbClr val="000000"/>
              </a:buClr>
              <a:buSzPts val="2200"/>
            </a:pPr>
            <a:r>
              <a:rPr lang="ru-RU" sz="1600" dirty="0" smtClean="0">
                <a:solidFill>
                  <a:schemeClr val="dk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Высоко оценили, прошли обучение, </a:t>
            </a:r>
            <a:r>
              <a:rPr lang="ru-RU" sz="1600" b="0" i="0" u="none" strike="noStrike" cap="none" dirty="0" smtClean="0">
                <a:solidFill>
                  <a:schemeClr val="dk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используют в своей работе и в своих обучающих продуктах методы, подходы и инструменты  </a:t>
            </a:r>
            <a:r>
              <a:rPr lang="ru-RU" sz="1600" b="1" dirty="0" smtClean="0">
                <a:solidFill>
                  <a:schemeClr val="dk1"/>
                </a:soli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“Дивергентной Технологии”</a:t>
            </a:r>
            <a:r>
              <a:rPr lang="ru-RU" sz="1600" b="0" i="0" u="none" strike="noStrike" cap="none" dirty="0" smtClean="0">
                <a:solidFill>
                  <a:schemeClr val="dk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Вероники Буняевой, в т.ч. и идеи использовать наборы </a:t>
            </a:r>
            <a:r>
              <a:rPr lang="ru-RU" sz="1600" b="0" i="0" u="none" strike="noStrike" cap="none" dirty="0">
                <a:solidFill>
                  <a:schemeClr val="dk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функциональных зон в изучении спроса на объекты</a:t>
            </a:r>
            <a:r>
              <a:rPr lang="ru-RU" sz="1600" b="0" i="0" u="none" strike="noStrike" cap="none" dirty="0" smtClean="0">
                <a:solidFill>
                  <a:schemeClr val="dk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, формирование разных цен на один объект, подбора </a:t>
            </a:r>
            <a:r>
              <a:rPr lang="ru-RU" sz="1600" b="0" i="0" u="none" strike="noStrike" cap="none" dirty="0">
                <a:solidFill>
                  <a:schemeClr val="dk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недвижимости и </a:t>
            </a:r>
            <a:r>
              <a:rPr lang="ru-RU" sz="1600" b="0" i="0" u="none" strike="noStrike" cap="none" dirty="0" smtClean="0">
                <a:solidFill>
                  <a:schemeClr val="dk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упаковки объектов: </a:t>
            </a:r>
            <a:endParaRPr sz="1600" b="0" i="0" u="none" strike="noStrike" cap="none" dirty="0">
              <a:solidFill>
                <a:schemeClr val="dk1"/>
              </a:solidFill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9" name="Google Shape;282;g124bbd3dc0c_0_6">
            <a:extLst>
              <a:ext uri="{FF2B5EF4-FFF2-40B4-BE49-F238E27FC236}">
                <a16:creationId xmlns="" xmlns:a16="http://schemas.microsoft.com/office/drawing/2014/main" id="{B48A3014-1876-3B7F-9207-734C8B7D8B16}"/>
              </a:ext>
            </a:extLst>
          </p:cNvPr>
          <p:cNvSpPr txBox="1"/>
          <p:nvPr/>
        </p:nvSpPr>
        <p:spPr>
          <a:xfrm>
            <a:off x="871502" y="3357562"/>
            <a:ext cx="4856274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619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52489"/>
              </a:buClr>
              <a:buSzPts val="2100"/>
              <a:buFont typeface="Arial" panose="020B0604020202020204" pitchFamily="34" charset="0"/>
              <a:buChar char="•"/>
            </a:pPr>
            <a:r>
              <a:rPr lang="ru-RU" sz="2000" b="0" i="0" u="none" strike="noStrike" cap="none" dirty="0">
                <a:solidFill>
                  <a:schemeClr val="tx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Феликс </a:t>
            </a:r>
            <a:r>
              <a:rPr lang="ru-RU" sz="2000" b="0" i="0" u="none" strike="noStrike" cap="none" dirty="0" smtClean="0">
                <a:solidFill>
                  <a:schemeClr val="tx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Альберт</a:t>
            </a:r>
          </a:p>
          <a:p>
            <a:pPr marL="457200" indent="-361950">
              <a:lnSpc>
                <a:spcPct val="120000"/>
              </a:lnSpc>
              <a:buClr>
                <a:srgbClr val="E52489"/>
              </a:buClr>
              <a:buSzPts val="21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Светлана Улицкая</a:t>
            </a:r>
          </a:p>
          <a:p>
            <a:pPr marL="457200" indent="-361950">
              <a:lnSpc>
                <a:spcPct val="120000"/>
              </a:lnSpc>
              <a:buClr>
                <a:srgbClr val="E52489"/>
              </a:buClr>
              <a:buSzPts val="21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Яна Гусева</a:t>
            </a:r>
          </a:p>
          <a:p>
            <a:pPr marL="457200" marR="0" lvl="0" indent="-3619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52489"/>
              </a:buClr>
              <a:buSzPts val="21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Ирина Зырянова</a:t>
            </a:r>
            <a:endParaRPr lang="ru-RU" sz="2000" b="0" i="0" u="none" strike="noStrike" cap="none" dirty="0" smtClean="0">
              <a:solidFill>
                <a:schemeClr val="tx1"/>
              </a:solidFill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L="457200" indent="-361950">
              <a:lnSpc>
                <a:spcPct val="120000"/>
              </a:lnSpc>
              <a:buClr>
                <a:srgbClr val="E52489"/>
              </a:buClr>
              <a:buSzPts val="21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Екатерина Векшина</a:t>
            </a:r>
          </a:p>
          <a:p>
            <a:pPr marL="457200" indent="-361950">
              <a:lnSpc>
                <a:spcPct val="120000"/>
              </a:lnSpc>
              <a:buClr>
                <a:srgbClr val="E52489"/>
              </a:buClr>
              <a:buSzPts val="21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Олеся Рудакова </a:t>
            </a:r>
          </a:p>
          <a:p>
            <a:pPr marL="457200" marR="0" lvl="0" indent="-3619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52489"/>
              </a:buClr>
              <a:buSzPts val="2100"/>
              <a:buFont typeface="Arial" panose="020B0604020202020204" pitchFamily="34" charset="0"/>
              <a:buChar char="•"/>
            </a:pPr>
            <a:r>
              <a:rPr lang="ru-RU" sz="2000" b="0" i="0" u="none" strike="noStrike" cap="none" dirty="0" smtClean="0">
                <a:solidFill>
                  <a:schemeClr val="tx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Борис Малютин</a:t>
            </a:r>
            <a:endParaRPr sz="2000" b="0" i="0" u="none" strike="noStrike" cap="none" dirty="0">
              <a:solidFill>
                <a:schemeClr val="tx1"/>
              </a:solidFill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L="457200" marR="0" lvl="0" indent="-3619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52489"/>
              </a:buClr>
              <a:buSzPts val="2100"/>
              <a:buFont typeface="Arial" panose="020B0604020202020204" pitchFamily="34" charset="0"/>
              <a:buChar char="•"/>
            </a:pPr>
            <a:r>
              <a:rPr lang="ru-RU" sz="2000" b="0" i="0" u="none" strike="noStrike" cap="none" dirty="0" smtClean="0">
                <a:solidFill>
                  <a:schemeClr val="tx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и </a:t>
            </a:r>
            <a:r>
              <a:rPr lang="ru-RU" sz="2000" b="0" i="0" u="none" strike="noStrike" cap="none" dirty="0">
                <a:solidFill>
                  <a:schemeClr val="tx1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другие ТОПы рынка </a:t>
            </a:r>
            <a:endParaRPr sz="2000" b="0" i="0" u="none" strike="noStrike" cap="none" dirty="0">
              <a:solidFill>
                <a:schemeClr val="tx1"/>
              </a:solidFill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" name="Google Shape;283;g124bbd3dc0c_0_6">
            <a:extLst>
              <a:ext uri="{FF2B5EF4-FFF2-40B4-BE49-F238E27FC236}">
                <a16:creationId xmlns="" xmlns:a16="http://schemas.microsoft.com/office/drawing/2014/main" id="{7AC4B6DF-26E8-B8B9-7EC8-C3E28722E3C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7392"/>
          <a:stretch/>
        </p:blipFill>
        <p:spPr>
          <a:xfrm>
            <a:off x="6954821" y="1401536"/>
            <a:ext cx="4423321" cy="4813546"/>
          </a:xfrm>
          <a:prstGeom prst="roundRect">
            <a:avLst>
              <a:gd name="adj" fmla="val 2307"/>
            </a:avLst>
          </a:prstGeom>
          <a:noFill/>
          <a:ln>
            <a:noFill/>
          </a:ln>
        </p:spPr>
      </p:pic>
      <p:sp>
        <p:nvSpPr>
          <p:cNvPr id="12" name="Google Shape;181;g124c25aa65b_0_714">
            <a:extLst>
              <a:ext uri="{FF2B5EF4-FFF2-40B4-BE49-F238E27FC236}">
                <a16:creationId xmlns="" xmlns:a16="http://schemas.microsoft.com/office/drawing/2014/main" id="{BA5A82EA-F37A-C218-838E-9C259A61408A}"/>
              </a:ext>
            </a:extLst>
          </p:cNvPr>
          <p:cNvSpPr/>
          <p:nvPr/>
        </p:nvSpPr>
        <p:spPr>
          <a:xfrm>
            <a:off x="0" y="960182"/>
            <a:ext cx="12649200" cy="45719"/>
          </a:xfrm>
          <a:prstGeom prst="rect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84;g124c25aa65b_0_714">
            <a:extLst>
              <a:ext uri="{FF2B5EF4-FFF2-40B4-BE49-F238E27FC236}">
                <a16:creationId xmlns="" xmlns:a16="http://schemas.microsoft.com/office/drawing/2014/main" id="{AA4D77DA-99CF-7BC1-283C-86FE727F477B}"/>
              </a:ext>
            </a:extLst>
          </p:cNvPr>
          <p:cNvSpPr txBox="1"/>
          <p:nvPr/>
        </p:nvSpPr>
        <p:spPr>
          <a:xfrm>
            <a:off x="456986" y="206842"/>
            <a:ext cx="8745031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«Дивергентный анализ оценки, продажи и подбора жилой недвижимости» Вероники Буняевой</a:t>
            </a:r>
            <a:r>
              <a:rPr lang="ru-RU" sz="15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  </a:t>
            </a:r>
            <a:endParaRPr lang="ru-RU" sz="1500" dirty="0" smtClean="0">
              <a:latin typeface="Zona Pro ExtraBold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 b="0" i="0" u="none" strike="noStrike" cap="none" dirty="0" smtClean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Патент 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/ Лицензия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D5440AE-8BB3-7726-AD34-30792282E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89" y="273637"/>
            <a:ext cx="2325225" cy="5307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2882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1;g124c25aa65b_0_714">
            <a:extLst>
              <a:ext uri="{FF2B5EF4-FFF2-40B4-BE49-F238E27FC236}">
                <a16:creationId xmlns="" xmlns:a16="http://schemas.microsoft.com/office/drawing/2014/main" id="{5A513824-56C6-F372-FE5B-9FB6140E6269}"/>
              </a:ext>
            </a:extLst>
          </p:cNvPr>
          <p:cNvSpPr/>
          <p:nvPr/>
        </p:nvSpPr>
        <p:spPr>
          <a:xfrm>
            <a:off x="0" y="960180"/>
            <a:ext cx="12649200" cy="45719"/>
          </a:xfrm>
          <a:prstGeom prst="rect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4;g124c25aa65b_0_714">
            <a:extLst>
              <a:ext uri="{FF2B5EF4-FFF2-40B4-BE49-F238E27FC236}">
                <a16:creationId xmlns="" xmlns:a16="http://schemas.microsoft.com/office/drawing/2014/main" id="{3622CC12-75F8-A0ED-E678-87BB1F1FE13E}"/>
              </a:ext>
            </a:extLst>
          </p:cNvPr>
          <p:cNvSpPr txBox="1"/>
          <p:nvPr/>
        </p:nvSpPr>
        <p:spPr>
          <a:xfrm>
            <a:off x="456986" y="206842"/>
            <a:ext cx="87450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«Дивергентный анализ оценки, продажи и подбора жилой недвижимости» Вероники Буняевой</a:t>
            </a:r>
            <a:r>
              <a:rPr lang="ru-RU" sz="15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  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Патент / Лицензия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5FD2D93-ED58-402A-2A36-C4FFEE0826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89" y="273635"/>
            <a:ext cx="2325225" cy="530717"/>
          </a:xfrm>
          <a:prstGeom prst="rect">
            <a:avLst/>
          </a:prstGeom>
        </p:spPr>
      </p:pic>
      <p:pic>
        <p:nvPicPr>
          <p:cNvPr id="5" name="Picture 4" descr="C:\Users\1\Desktop\МЖК\слайды презы\Новая папка\aa5051ae-599e-40cf-85d4-5f87a68d7dd6.jpg"/>
          <p:cNvPicPr>
            <a:picLocks noChangeAspect="1" noChangeArrowheads="1"/>
          </p:cNvPicPr>
          <p:nvPr/>
        </p:nvPicPr>
        <p:blipFill>
          <a:blip r:embed="rId3"/>
          <a:srcRect r="3000" b="42209"/>
          <a:stretch>
            <a:fillRect/>
          </a:stretch>
        </p:blipFill>
        <p:spPr bwMode="auto">
          <a:xfrm>
            <a:off x="0" y="971551"/>
            <a:ext cx="5543550" cy="5657849"/>
          </a:xfrm>
          <a:prstGeom prst="rect">
            <a:avLst/>
          </a:prstGeom>
          <a:noFill/>
        </p:spPr>
      </p:pic>
      <p:pic>
        <p:nvPicPr>
          <p:cNvPr id="7" name="Picture 4" descr="C:\Users\1\Desktop\МЖК\слайды презы\Новая папка\aa5051ae-599e-40cf-85d4-5f87a68d7dd6.jpg"/>
          <p:cNvPicPr>
            <a:picLocks noChangeAspect="1" noChangeArrowheads="1"/>
          </p:cNvPicPr>
          <p:nvPr/>
        </p:nvPicPr>
        <p:blipFill>
          <a:blip r:embed="rId3"/>
          <a:srcRect t="56040"/>
          <a:stretch>
            <a:fillRect/>
          </a:stretch>
        </p:blipFill>
        <p:spPr bwMode="auto">
          <a:xfrm>
            <a:off x="5665448" y="1943100"/>
            <a:ext cx="6526552" cy="49149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492442" y="1238250"/>
            <a:ext cx="638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D62088"/>
                </a:solidFill>
              </a:rPr>
              <a:t>АВИТО – СРОК ПРОДАЖИ ПО «ДИВЕРГЕНТНОЙ ТЕХНОЛОГИИ»</a:t>
            </a:r>
            <a:endParaRPr lang="ru-RU" b="1" dirty="0">
              <a:solidFill>
                <a:srgbClr val="D62088"/>
              </a:solidFill>
            </a:endParaRPr>
          </a:p>
        </p:txBody>
      </p:sp>
      <p:pic>
        <p:nvPicPr>
          <p:cNvPr id="9" name="Picture 4" descr="C:\Users\1\Desktop\МЖК\слайды презы\Новая папка\aa5051ae-599e-40cf-85d4-5f87a68d7dd6.jpg"/>
          <p:cNvPicPr>
            <a:picLocks noChangeAspect="1" noChangeArrowheads="1"/>
          </p:cNvPicPr>
          <p:nvPr/>
        </p:nvPicPr>
        <p:blipFill>
          <a:blip r:embed="rId3"/>
          <a:srcRect t="88754" r="-389" b="7270"/>
          <a:stretch>
            <a:fillRect/>
          </a:stretch>
        </p:blipFill>
        <p:spPr bwMode="auto">
          <a:xfrm>
            <a:off x="5665448" y="5245100"/>
            <a:ext cx="6551952" cy="444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4690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1;g124c25aa65b_0_714">
            <a:extLst>
              <a:ext uri="{FF2B5EF4-FFF2-40B4-BE49-F238E27FC236}">
                <a16:creationId xmlns="" xmlns:a16="http://schemas.microsoft.com/office/drawing/2014/main" id="{5A513824-56C6-F372-FE5B-9FB6140E6269}"/>
              </a:ext>
            </a:extLst>
          </p:cNvPr>
          <p:cNvSpPr/>
          <p:nvPr/>
        </p:nvSpPr>
        <p:spPr>
          <a:xfrm>
            <a:off x="0" y="960180"/>
            <a:ext cx="12649200" cy="45719"/>
          </a:xfrm>
          <a:prstGeom prst="rect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4;g124c25aa65b_0_714">
            <a:extLst>
              <a:ext uri="{FF2B5EF4-FFF2-40B4-BE49-F238E27FC236}">
                <a16:creationId xmlns="" xmlns:a16="http://schemas.microsoft.com/office/drawing/2014/main" id="{3622CC12-75F8-A0ED-E678-87BB1F1FE13E}"/>
              </a:ext>
            </a:extLst>
          </p:cNvPr>
          <p:cNvSpPr txBox="1"/>
          <p:nvPr/>
        </p:nvSpPr>
        <p:spPr>
          <a:xfrm>
            <a:off x="456986" y="206842"/>
            <a:ext cx="87450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«Дивергентный анализ оценки, продажи и подбора жилой недвижимости» Вероники Буняевой</a:t>
            </a:r>
            <a:r>
              <a:rPr lang="ru-RU" sz="15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  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Патент / Лицензия</a:t>
            </a:r>
          </a:p>
        </p:txBody>
      </p:sp>
      <p:sp>
        <p:nvSpPr>
          <p:cNvPr id="9" name="Google Shape;184;g124c25aa65b_0_714">
            <a:extLst>
              <a:ext uri="{FF2B5EF4-FFF2-40B4-BE49-F238E27FC236}">
                <a16:creationId xmlns="" xmlns:a16="http://schemas.microsoft.com/office/drawing/2014/main" id="{788B97FB-C348-6456-DA61-58C7B41FA939}"/>
              </a:ext>
            </a:extLst>
          </p:cNvPr>
          <p:cNvSpPr txBox="1"/>
          <p:nvPr/>
        </p:nvSpPr>
        <p:spPr>
          <a:xfrm>
            <a:off x="456986" y="1377648"/>
            <a:ext cx="374275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400" b="0" i="0" u="none" strike="noStrike" cap="none" dirty="0">
                <a:gradFill>
                  <a:gsLst>
                    <a:gs pos="0">
                      <a:srgbClr val="E52489"/>
                    </a:gs>
                    <a:gs pos="67000">
                      <a:srgbClr val="951085"/>
                    </a:gs>
                    <a:gs pos="100000">
                      <a:srgbClr val="951085"/>
                    </a:gs>
                  </a:gsLst>
                  <a:path path="circle">
                    <a:fillToRect l="100000" t="100000"/>
                  </a:path>
                </a:gra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Все продают:</a:t>
            </a:r>
          </a:p>
        </p:txBody>
      </p:sp>
      <p:sp>
        <p:nvSpPr>
          <p:cNvPr id="10" name="Google Shape;184;g124c25aa65b_0_714">
            <a:extLst>
              <a:ext uri="{FF2B5EF4-FFF2-40B4-BE49-F238E27FC236}">
                <a16:creationId xmlns="" xmlns:a16="http://schemas.microsoft.com/office/drawing/2014/main" id="{6F1EB962-45F8-E6DA-AD22-864C8E4F217C}"/>
              </a:ext>
            </a:extLst>
          </p:cNvPr>
          <p:cNvSpPr txBox="1"/>
          <p:nvPr/>
        </p:nvSpPr>
        <p:spPr>
          <a:xfrm>
            <a:off x="456986" y="2364909"/>
            <a:ext cx="2864284" cy="366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трешки</a:t>
            </a:r>
          </a:p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двушки</a:t>
            </a:r>
          </a:p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студии</a:t>
            </a:r>
          </a:p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площадь</a:t>
            </a:r>
          </a:p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место</a:t>
            </a:r>
          </a:p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этаж</a:t>
            </a:r>
          </a:p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окружение</a:t>
            </a:r>
          </a:p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2 спальни</a:t>
            </a:r>
          </a:p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3 спальни</a:t>
            </a:r>
          </a:p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4 спальни</a:t>
            </a:r>
          </a:p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балкон/лоджию</a:t>
            </a:r>
          </a:p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кухню</a:t>
            </a:r>
          </a:p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раздельный с/у</a:t>
            </a:r>
          </a:p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ремонт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5FD2D93-ED58-402A-2A36-C4FFEE0826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89" y="273635"/>
            <a:ext cx="2325225" cy="530717"/>
          </a:xfrm>
          <a:prstGeom prst="rect">
            <a:avLst/>
          </a:prstGeom>
        </p:spPr>
      </p:pic>
      <p:sp>
        <p:nvSpPr>
          <p:cNvPr id="8" name="Стрелка: шеврон 7">
            <a:extLst>
              <a:ext uri="{FF2B5EF4-FFF2-40B4-BE49-F238E27FC236}">
                <a16:creationId xmlns="" xmlns:a16="http://schemas.microsoft.com/office/drawing/2014/main" id="{99FF5B98-ED2F-0271-8CA1-0194904F85CB}"/>
              </a:ext>
            </a:extLst>
          </p:cNvPr>
          <p:cNvSpPr/>
          <p:nvPr/>
        </p:nvSpPr>
        <p:spPr>
          <a:xfrm>
            <a:off x="2785242" y="2211021"/>
            <a:ext cx="1072055" cy="3970277"/>
          </a:xfrm>
          <a:prstGeom prst="chevron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Google Shape;184;g124c25aa65b_0_714">
            <a:extLst>
              <a:ext uri="{FF2B5EF4-FFF2-40B4-BE49-F238E27FC236}">
                <a16:creationId xmlns="" xmlns:a16="http://schemas.microsoft.com/office/drawing/2014/main" id="{55CA9A0C-01D8-709A-4B81-407135D23A3B}"/>
              </a:ext>
            </a:extLst>
          </p:cNvPr>
          <p:cNvSpPr txBox="1"/>
          <p:nvPr/>
        </p:nvSpPr>
        <p:spPr>
          <a:xfrm>
            <a:off x="4199744" y="2657297"/>
            <a:ext cx="2864284" cy="30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solidFill>
                  <a:srgbClr val="D62088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Одна квартира на этаже с лифтом</a:t>
            </a:r>
          </a:p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solidFill>
                  <a:srgbClr val="D62088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S-130м</a:t>
            </a:r>
            <a:r>
              <a:rPr lang="en-US" sz="1600" b="0" i="0" u="none" strike="noStrike" cap="none" dirty="0">
                <a:solidFill>
                  <a:srgbClr val="D62088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²</a:t>
            </a:r>
            <a:endParaRPr lang="ru-RU" sz="1600" b="0" i="0" u="none" strike="noStrike" cap="none" dirty="0">
              <a:solidFill>
                <a:srgbClr val="D62088"/>
              </a:solidFill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solidFill>
                  <a:srgbClr val="D62088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300 м до Метро</a:t>
            </a:r>
          </a:p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solidFill>
                  <a:srgbClr val="D62088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Закрытый двор с зеленым садиком</a:t>
            </a:r>
          </a:p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solidFill>
                  <a:srgbClr val="D62088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Парковка</a:t>
            </a:r>
          </a:p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endParaRPr lang="ru-RU" sz="1600" b="0" i="0" u="none" strike="noStrike" cap="none" dirty="0">
              <a:solidFill>
                <a:srgbClr val="D62088"/>
              </a:solidFill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solidFill>
                  <a:srgbClr val="D62088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4 изол.комнаты с большими окнами</a:t>
            </a:r>
          </a:p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solidFill>
                  <a:srgbClr val="D62088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Новый ремонт</a:t>
            </a:r>
          </a:p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solidFill>
                  <a:srgbClr val="D62088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ЖБИ перекрытия</a:t>
            </a:r>
          </a:p>
        </p:txBody>
      </p:sp>
      <p:sp>
        <p:nvSpPr>
          <p:cNvPr id="13" name="Стрелка: шеврон 12">
            <a:extLst>
              <a:ext uri="{FF2B5EF4-FFF2-40B4-BE49-F238E27FC236}">
                <a16:creationId xmlns="" xmlns:a16="http://schemas.microsoft.com/office/drawing/2014/main" id="{C363332E-1328-C57F-BD0E-7F336D32149C}"/>
              </a:ext>
            </a:extLst>
          </p:cNvPr>
          <p:cNvSpPr/>
          <p:nvPr/>
        </p:nvSpPr>
        <p:spPr>
          <a:xfrm>
            <a:off x="6976564" y="2211021"/>
            <a:ext cx="1072055" cy="3970277"/>
          </a:xfrm>
          <a:prstGeom prst="chevron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Google Shape;184;g124c25aa65b_0_714">
            <a:extLst>
              <a:ext uri="{FF2B5EF4-FFF2-40B4-BE49-F238E27FC236}">
                <a16:creationId xmlns="" xmlns:a16="http://schemas.microsoft.com/office/drawing/2014/main" id="{C87A8FAE-7461-743F-08D0-C9BB1BB083DC}"/>
              </a:ext>
            </a:extLst>
          </p:cNvPr>
          <p:cNvSpPr txBox="1"/>
          <p:nvPr/>
        </p:nvSpPr>
        <p:spPr>
          <a:xfrm>
            <a:off x="8222578" y="2426464"/>
            <a:ext cx="3956714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Продажа всем подряд</a:t>
            </a:r>
          </a:p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Нет работы внутри объекта</a:t>
            </a:r>
          </a:p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Нет товара</a:t>
            </a:r>
          </a:p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Нет четкого понимания кому 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600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   </a:t>
            </a: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этот объект нужен 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   и для закрытия какой задачи</a:t>
            </a:r>
          </a:p>
          <a:p>
            <a:pPr marL="179388" marR="0" lvl="0" indent="-179388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ТОЛПА ПОКУПАТЕЛЕЙ </a:t>
            </a: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endParaRPr lang="ru-RU" sz="1600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600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   </a:t>
            </a: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Как жить? Чем лучше других?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600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   </a:t>
            </a: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Почему такая цена? 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   Для кого квартира? 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   Как там будет жить семья?</a:t>
            </a: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   За что платить?</a:t>
            </a:r>
            <a:b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</a:br>
            <a:r>
              <a:rPr lang="ru-RU" sz="16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   Почему эту купить мне?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098431" y="6642556"/>
            <a:ext cx="10935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000000"/>
              </a:buClr>
              <a:buSzPts val="1000"/>
            </a:pPr>
            <a:r>
              <a:rPr lang="ru-RU" sz="800" dirty="0" smtClean="0">
                <a:ea typeface="Proxima Nova"/>
                <a:cs typeface="Proxima Nova"/>
                <a:sym typeface="Proxima Nova"/>
              </a:rPr>
              <a:t>© Вероника Буняева</a:t>
            </a:r>
          </a:p>
        </p:txBody>
      </p:sp>
      <p:pic>
        <p:nvPicPr>
          <p:cNvPr id="16" name="Picture 2" descr="C:\Users\1\Desktop\водяные знаки_Монтажная область 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4000"/>
            <a:ext cx="12192000" cy="660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0222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CAE9B1B-FA91-7124-86A6-59C8F9D22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39" y="4746645"/>
            <a:ext cx="8339772" cy="4691122"/>
          </a:xfrm>
          <a:prstGeom prst="rect">
            <a:avLst/>
          </a:prstGeom>
        </p:spPr>
      </p:pic>
      <p:sp>
        <p:nvSpPr>
          <p:cNvPr id="4" name="Google Shape;181;g124c25aa65b_0_714">
            <a:extLst>
              <a:ext uri="{FF2B5EF4-FFF2-40B4-BE49-F238E27FC236}">
                <a16:creationId xmlns="" xmlns:a16="http://schemas.microsoft.com/office/drawing/2014/main" id="{5A513824-56C6-F372-FE5B-9FB6140E6269}"/>
              </a:ext>
            </a:extLst>
          </p:cNvPr>
          <p:cNvSpPr/>
          <p:nvPr/>
        </p:nvSpPr>
        <p:spPr>
          <a:xfrm>
            <a:off x="0" y="960180"/>
            <a:ext cx="12649200" cy="45719"/>
          </a:xfrm>
          <a:prstGeom prst="rect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4;g124c25aa65b_0_714">
            <a:extLst>
              <a:ext uri="{FF2B5EF4-FFF2-40B4-BE49-F238E27FC236}">
                <a16:creationId xmlns="" xmlns:a16="http://schemas.microsoft.com/office/drawing/2014/main" id="{3622CC12-75F8-A0ED-E678-87BB1F1FE13E}"/>
              </a:ext>
            </a:extLst>
          </p:cNvPr>
          <p:cNvSpPr txBox="1"/>
          <p:nvPr/>
        </p:nvSpPr>
        <p:spPr>
          <a:xfrm>
            <a:off x="456986" y="206842"/>
            <a:ext cx="87450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«Дивергентный анализ оценки, продажи и подбора жилой недвижимости» Вероники Буняевой</a:t>
            </a:r>
            <a:r>
              <a:rPr lang="ru-RU" sz="15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  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Патент / Лицензия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5FD2D93-ED58-402A-2A36-C4FFEE082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89" y="273635"/>
            <a:ext cx="2325225" cy="530717"/>
          </a:xfrm>
          <a:prstGeom prst="rect">
            <a:avLst/>
          </a:prstGeom>
        </p:spPr>
      </p:pic>
      <p:sp>
        <p:nvSpPr>
          <p:cNvPr id="2" name="Google Shape;184;g124c25aa65b_0_714">
            <a:extLst>
              <a:ext uri="{FF2B5EF4-FFF2-40B4-BE49-F238E27FC236}">
                <a16:creationId xmlns="" xmlns:a16="http://schemas.microsoft.com/office/drawing/2014/main" id="{F0E53587-2F93-4CE0-8414-C5FDF1C2BC23}"/>
              </a:ext>
            </a:extLst>
          </p:cNvPr>
          <p:cNvSpPr txBox="1"/>
          <p:nvPr/>
        </p:nvSpPr>
        <p:spPr>
          <a:xfrm>
            <a:off x="456986" y="1364229"/>
            <a:ext cx="11278028" cy="549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Риэлтор, как ни странно, неосознанно оценивает объект по разным критериям, субъективно, выбирая критерии «на глаз», и так же определяя их ценность.</a:t>
            </a:r>
          </a:p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endParaRPr lang="ru-RU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Оценку же должен давать покупатель. </a:t>
            </a:r>
          </a:p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endParaRPr lang="ru-RU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Для одного покупателя ряд свойств объекта будут минусами, для другого – плюсами, а для кого-то - нейтральными.</a:t>
            </a:r>
          </a:p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endParaRPr lang="ru-RU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Задача Дивергентного Риэлтора – найти все, в т.ч. функциональные свойства в объекте, которые более других нужны конечному покупателю, и этот покупатель и будет – конечным покупателем. </a:t>
            </a:r>
            <a:br>
              <a:rPr lang="ru-RU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</a:br>
            <a:endParaRPr lang="ru-RU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endParaRPr lang="ru-RU" b="0" i="0" u="none" strike="noStrike" cap="none" dirty="0"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580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1;g124c25aa65b_0_714">
            <a:extLst>
              <a:ext uri="{FF2B5EF4-FFF2-40B4-BE49-F238E27FC236}">
                <a16:creationId xmlns="" xmlns:a16="http://schemas.microsoft.com/office/drawing/2014/main" id="{5A513824-56C6-F372-FE5B-9FB6140E6269}"/>
              </a:ext>
            </a:extLst>
          </p:cNvPr>
          <p:cNvSpPr/>
          <p:nvPr/>
        </p:nvSpPr>
        <p:spPr>
          <a:xfrm>
            <a:off x="0" y="960180"/>
            <a:ext cx="12649200" cy="45719"/>
          </a:xfrm>
          <a:prstGeom prst="rect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4;g124c25aa65b_0_714">
            <a:extLst>
              <a:ext uri="{FF2B5EF4-FFF2-40B4-BE49-F238E27FC236}">
                <a16:creationId xmlns="" xmlns:a16="http://schemas.microsoft.com/office/drawing/2014/main" id="{3622CC12-75F8-A0ED-E678-87BB1F1FE13E}"/>
              </a:ext>
            </a:extLst>
          </p:cNvPr>
          <p:cNvSpPr txBox="1"/>
          <p:nvPr/>
        </p:nvSpPr>
        <p:spPr>
          <a:xfrm>
            <a:off x="456986" y="206842"/>
            <a:ext cx="874503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5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«Дивергентный анализ оценки, продажи и подбора жилой недвижимости» Вероники Буняевой</a:t>
            </a:r>
            <a:r>
              <a:rPr lang="ru-RU" sz="1500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  </a:t>
            </a:r>
            <a:r>
              <a:rPr lang="ru-RU" sz="1500" b="0" i="0" u="none" strike="noStrike" cap="none" dirty="0"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Патент / Лицензия</a:t>
            </a:r>
          </a:p>
        </p:txBody>
      </p:sp>
      <p:sp>
        <p:nvSpPr>
          <p:cNvPr id="9" name="Google Shape;184;g124c25aa65b_0_714">
            <a:extLst>
              <a:ext uri="{FF2B5EF4-FFF2-40B4-BE49-F238E27FC236}">
                <a16:creationId xmlns="" xmlns:a16="http://schemas.microsoft.com/office/drawing/2014/main" id="{788B97FB-C348-6456-DA61-58C7B41FA939}"/>
              </a:ext>
            </a:extLst>
          </p:cNvPr>
          <p:cNvSpPr txBox="1"/>
          <p:nvPr/>
        </p:nvSpPr>
        <p:spPr>
          <a:xfrm>
            <a:off x="456986" y="1377648"/>
            <a:ext cx="705498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2400" b="0" i="0" u="none" strike="noStrike" cap="none" dirty="0">
                <a:gradFill>
                  <a:gsLst>
                    <a:gs pos="0">
                      <a:srgbClr val="E52489"/>
                    </a:gs>
                    <a:gs pos="67000">
                      <a:srgbClr val="951085"/>
                    </a:gs>
                    <a:gs pos="100000">
                      <a:srgbClr val="951085"/>
                    </a:gs>
                  </a:gsLst>
                  <a:path path="circle">
                    <a:fillToRect l="100000" t="100000"/>
                  </a:path>
                </a:gra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Дивергентная технология продает:</a:t>
            </a:r>
          </a:p>
        </p:txBody>
      </p:sp>
      <p:sp>
        <p:nvSpPr>
          <p:cNvPr id="10" name="Google Shape;184;g124c25aa65b_0_714">
            <a:extLst>
              <a:ext uri="{FF2B5EF4-FFF2-40B4-BE49-F238E27FC236}">
                <a16:creationId xmlns="" xmlns:a16="http://schemas.microsoft.com/office/drawing/2014/main" id="{6F1EB962-45F8-E6DA-AD22-864C8E4F217C}"/>
              </a:ext>
            </a:extLst>
          </p:cNvPr>
          <p:cNvSpPr txBox="1"/>
          <p:nvPr/>
        </p:nvSpPr>
        <p:spPr>
          <a:xfrm>
            <a:off x="456986" y="2795796"/>
            <a:ext cx="3964543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D6208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 pitchFamily="34" charset="0"/>
                <a:cs typeface="Times New Roman" pitchFamily="18" charset="0"/>
              </a:rPr>
              <a:t>Наборы функциональных зон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D6208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 pitchFamily="34" charset="0"/>
                <a:cs typeface="Times New Roman" pitchFamily="18" charset="0"/>
              </a:rPr>
              <a:t>для конечного спроса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D6208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 pitchFamily="34" charset="0"/>
                <a:cs typeface="Times New Roman" pitchFamily="18" charset="0"/>
              </a:rPr>
              <a:t>Уникальность, относительно </a:t>
            </a:r>
            <a:r>
              <a:rPr lang="en-US" sz="1600" dirty="0">
                <a:ea typeface="Calibri" pitchFamily="34" charset="0"/>
                <a:cs typeface="Times New Roman" pitchFamily="18" charset="0"/>
              </a:rPr>
              <a:t>F</a:t>
            </a:r>
            <a:r>
              <a:rPr lang="ru-RU" sz="1600" dirty="0"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D6208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 pitchFamily="34" charset="0"/>
                <a:cs typeface="Times New Roman" pitchFamily="18" charset="0"/>
              </a:rPr>
              <a:t>Конкурентов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D6208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 pitchFamily="34" charset="0"/>
                <a:cs typeface="Times New Roman" pitchFamily="18" charset="0"/>
              </a:rPr>
              <a:t>Формирует объекты для жизни под конкретную семью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D6208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 pitchFamily="34" charset="0"/>
                <a:cs typeface="Times New Roman" pitchFamily="18" charset="0"/>
              </a:rPr>
              <a:t>Прописывает сценарий жизни в объекте на 5 лет вперед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D6208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 pitchFamily="34" charset="0"/>
                <a:cs typeface="Times New Roman" pitchFamily="18" charset="0"/>
              </a:rPr>
              <a:t>Показывает чем объект лучше других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D6208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ea typeface="Calibri" pitchFamily="34" charset="0"/>
                <a:cs typeface="Times New Roman" pitchFamily="18" charset="0"/>
              </a:rPr>
              <a:t>Создает уникальный товар – объект для жизни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5FD2D93-ED58-402A-2A36-C4FFEE0826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89" y="273635"/>
            <a:ext cx="2325225" cy="530717"/>
          </a:xfrm>
          <a:prstGeom prst="rect">
            <a:avLst/>
          </a:prstGeom>
        </p:spPr>
      </p:pic>
      <p:sp>
        <p:nvSpPr>
          <p:cNvPr id="8" name="Стрелка: шеврон 7">
            <a:extLst>
              <a:ext uri="{FF2B5EF4-FFF2-40B4-BE49-F238E27FC236}">
                <a16:creationId xmlns="" xmlns:a16="http://schemas.microsoft.com/office/drawing/2014/main" id="{99FF5B98-ED2F-0271-8CA1-0194904F85CB}"/>
              </a:ext>
            </a:extLst>
          </p:cNvPr>
          <p:cNvSpPr/>
          <p:nvPr/>
        </p:nvSpPr>
        <p:spPr>
          <a:xfrm>
            <a:off x="4780749" y="2211021"/>
            <a:ext cx="1072055" cy="3970277"/>
          </a:xfrm>
          <a:prstGeom prst="chevron">
            <a:avLst/>
          </a:prstGeom>
          <a:gradFill>
            <a:gsLst>
              <a:gs pos="0">
                <a:srgbClr val="E52489"/>
              </a:gs>
              <a:gs pos="67000">
                <a:srgbClr val="951085"/>
              </a:gs>
              <a:gs pos="100000">
                <a:srgbClr val="951085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Google Shape;184;g124c25aa65b_0_714">
            <a:extLst>
              <a:ext uri="{FF2B5EF4-FFF2-40B4-BE49-F238E27FC236}">
                <a16:creationId xmlns="" xmlns:a16="http://schemas.microsoft.com/office/drawing/2014/main" id="{55CA9A0C-01D8-709A-4B81-407135D23A3B}"/>
              </a:ext>
            </a:extLst>
          </p:cNvPr>
          <p:cNvSpPr txBox="1"/>
          <p:nvPr/>
        </p:nvSpPr>
        <p:spPr>
          <a:xfrm>
            <a:off x="6212023" y="2672685"/>
            <a:ext cx="5522991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600" b="0" i="0" u="none" strike="noStrike" cap="none" dirty="0">
                <a:solidFill>
                  <a:srgbClr val="D62088"/>
                </a:soli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МАСТЕР-СПАЛЬНЯ — 17,3 м</a:t>
            </a:r>
            <a:r>
              <a:rPr lang="en-US" sz="1600" b="0" i="0" u="none" strike="noStrike" cap="none" dirty="0">
                <a:solidFill>
                  <a:srgbClr val="D62088"/>
                </a:soli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²</a:t>
            </a:r>
            <a:r>
              <a:rPr lang="ru-RU" sz="1600" b="0" i="0" u="none" strike="noStrike" cap="none" dirty="0">
                <a:solidFill>
                  <a:srgbClr val="D62088"/>
                </a:soli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solidFill>
                  <a:srgbClr val="D62088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Гардеробная - 5,9 м</a:t>
            </a:r>
            <a:r>
              <a:rPr lang="en-US" sz="1600" b="0" i="0" u="none" strike="noStrike" cap="none" dirty="0">
                <a:solidFill>
                  <a:srgbClr val="D62088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²</a:t>
            </a:r>
            <a:r>
              <a:rPr lang="ru-RU" sz="1600" b="0" i="0" u="none" strike="noStrike" cap="none" dirty="0">
                <a:solidFill>
                  <a:srgbClr val="D62088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и 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solidFill>
                  <a:srgbClr val="D62088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Большая ванная с окном - 5,8 м</a:t>
            </a:r>
            <a:r>
              <a:rPr lang="en-US" sz="1600" b="0" i="0" u="none" strike="noStrike" cap="none" dirty="0">
                <a:solidFill>
                  <a:srgbClr val="D62088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²</a:t>
            </a:r>
            <a:r>
              <a:rPr lang="ru-RU" sz="1600" b="0" i="0" u="none" strike="noStrike" cap="none" dirty="0">
                <a:solidFill>
                  <a:srgbClr val="D62088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</a:t>
            </a:r>
            <a:endParaRPr lang="en-US" sz="1600" b="0" i="0" u="none" strike="noStrike" cap="none" dirty="0">
              <a:solidFill>
                <a:srgbClr val="D62088"/>
              </a:solidFill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endParaRPr lang="ru-RU" sz="1600" b="0" i="0" u="none" strike="noStrike" cap="none" dirty="0">
              <a:solidFill>
                <a:srgbClr val="D62088"/>
              </a:solidFill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600" b="0" i="0" u="none" strike="noStrike" cap="none" dirty="0">
                <a:solidFill>
                  <a:srgbClr val="D62088"/>
                </a:soli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ФУНКЦИОНАЛЬНАЯ ДЕТСКАЯ — 14.3 м</a:t>
            </a:r>
            <a:r>
              <a:rPr lang="en-US" sz="1600" b="0" i="0" u="none" strike="noStrike" cap="none" dirty="0">
                <a:solidFill>
                  <a:srgbClr val="D62088"/>
                </a:soli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²</a:t>
            </a:r>
            <a:r>
              <a:rPr lang="ru-RU" sz="1600" b="0" i="0" u="none" strike="noStrike" cap="none" dirty="0">
                <a:solidFill>
                  <a:srgbClr val="D62088"/>
                </a:soli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solidFill>
                  <a:srgbClr val="D62088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Вместительная гардеробная- 12 м</a:t>
            </a:r>
            <a:r>
              <a:rPr lang="en-US" sz="1600" b="0" i="0" u="none" strike="noStrike" cap="none" dirty="0">
                <a:solidFill>
                  <a:srgbClr val="D62088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²</a:t>
            </a:r>
            <a:r>
              <a:rPr lang="ru-RU" sz="1600" b="0" i="0" u="none" strike="noStrike" cap="none" dirty="0">
                <a:solidFill>
                  <a:srgbClr val="D62088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solidFill>
                  <a:srgbClr val="D62088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Место под книжный шкаф 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solidFill>
                  <a:srgbClr val="D62088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Зона для занятий спортом – 5 м</a:t>
            </a:r>
            <a:r>
              <a:rPr lang="en-US" sz="1600" b="0" i="0" u="none" strike="noStrike" cap="none" dirty="0">
                <a:solidFill>
                  <a:srgbClr val="D62088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²</a:t>
            </a:r>
            <a:r>
              <a:rPr lang="ru-RU" sz="1600" b="0" i="0" u="none" strike="noStrike" cap="none" dirty="0">
                <a:solidFill>
                  <a:srgbClr val="D62088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endParaRPr lang="ru-RU" sz="1600" b="0" i="0" u="none" strike="noStrike" cap="none" dirty="0">
              <a:solidFill>
                <a:srgbClr val="D62088"/>
              </a:solidFill>
              <a:latin typeface="Zona Pro Regular" panose="02010A03040002020004" pitchFamily="2" charset="0"/>
              <a:ea typeface="Proxima Nova"/>
              <a:cs typeface="Proxima Nova"/>
              <a:sym typeface="Proxima Nova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</a:pPr>
            <a:r>
              <a:rPr lang="ru-RU" sz="1600" b="0" i="0" u="none" strike="noStrike" cap="none" dirty="0">
                <a:solidFill>
                  <a:srgbClr val="D62088"/>
                </a:soli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КАБИНЕТ- БИБЛИОТЕКА С ПАНОРАМНЫМИ ОКНАМИ — 12,4 м</a:t>
            </a:r>
            <a:r>
              <a:rPr lang="en-US" sz="1600" b="0" i="0" u="none" strike="noStrike" cap="none" dirty="0">
                <a:solidFill>
                  <a:srgbClr val="D62088"/>
                </a:soli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²</a:t>
            </a:r>
            <a:r>
              <a:rPr lang="ru-RU" sz="1600" b="0" i="0" u="none" strike="noStrike" cap="none" dirty="0">
                <a:solidFill>
                  <a:srgbClr val="D62088"/>
                </a:solidFill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 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rgbClr val="D62088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600" b="0" i="0" u="none" strike="noStrike" cap="none" dirty="0">
                <a:solidFill>
                  <a:srgbClr val="D62088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Домашний КИНО-ЗАЛ — 15 м</a:t>
            </a:r>
            <a:r>
              <a:rPr lang="en-US" sz="1600" b="0" i="0" u="none" strike="noStrike" cap="none" dirty="0">
                <a:solidFill>
                  <a:srgbClr val="D62088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²</a:t>
            </a:r>
            <a:r>
              <a:rPr lang="ru-RU" sz="1600" b="0" i="0" u="none" strike="noStrike" cap="none" dirty="0">
                <a:solidFill>
                  <a:srgbClr val="D62088"/>
                </a:solidFill>
                <a:latin typeface="Zona Pro Regular" panose="02010A03040002020004" pitchFamily="2" charset="0"/>
                <a:ea typeface="Proxima Nova"/>
                <a:cs typeface="Proxima Nova"/>
                <a:sym typeface="Proxima Nova"/>
              </a:rPr>
              <a:t> </a:t>
            </a:r>
          </a:p>
        </p:txBody>
      </p:sp>
      <p:sp>
        <p:nvSpPr>
          <p:cNvPr id="2" name="Google Shape;184;g124c25aa65b_0_714">
            <a:extLst>
              <a:ext uri="{FF2B5EF4-FFF2-40B4-BE49-F238E27FC236}">
                <a16:creationId xmlns="" xmlns:a16="http://schemas.microsoft.com/office/drawing/2014/main" id="{A8D8E211-A179-2E24-7A74-7F7199B8DD2F}"/>
              </a:ext>
            </a:extLst>
          </p:cNvPr>
          <p:cNvSpPr txBox="1"/>
          <p:nvPr/>
        </p:nvSpPr>
        <p:spPr>
          <a:xfrm>
            <a:off x="740236" y="6322388"/>
            <a:ext cx="1071152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600" b="0" i="0" u="none" strike="noStrike" cap="none" dirty="0">
                <a:latin typeface="Zona Pro ExtraBold" panose="02010A03040002020004" pitchFamily="2" charset="0"/>
                <a:ea typeface="Proxima Nova"/>
                <a:cs typeface="Proxima Nova"/>
                <a:sym typeface="Proxima Nova"/>
              </a:rPr>
              <a:t>ЧЕТКО ПОД КОНЕЧНЫЙ СПРОС – НЕСКОЛЬКО ПОКУПАТЕЛЕЙ, А НЕ ТОЛПА </a:t>
            </a:r>
          </a:p>
        </p:txBody>
      </p:sp>
    </p:spTree>
    <p:extLst>
      <p:ext uri="{BB962C8B-B14F-4D97-AF65-F5344CB8AC3E}">
        <p14:creationId xmlns="" xmlns:p14="http://schemas.microsoft.com/office/powerpoint/2010/main" val="25313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2316</TotalTime>
  <Words>2473</Words>
  <Application>Microsoft Office PowerPoint</Application>
  <PresentationFormat>Произвольный</PresentationFormat>
  <Paragraphs>336</Paragraphs>
  <Slides>35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7" baseType="lpstr">
      <vt:lpstr>Arial</vt:lpstr>
      <vt:lpstr>Zona Pro ExtraBold</vt:lpstr>
      <vt:lpstr>Proxima Nova</vt:lpstr>
      <vt:lpstr>Zona Pro Regular</vt:lpstr>
      <vt:lpstr>Calibri</vt:lpstr>
      <vt:lpstr>Georgia</vt:lpstr>
      <vt:lpstr>Zona Pro SemiBold</vt:lpstr>
      <vt:lpstr>Times New Roman</vt:lpstr>
      <vt:lpstr>Bahnschrift Light Condensed</vt:lpstr>
      <vt:lpstr>Proxima Nova Bl</vt:lpstr>
      <vt:lpstr>Calibri Light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FeF</dc:creator>
  <cp:lastModifiedBy>1</cp:lastModifiedBy>
  <cp:revision>106</cp:revision>
  <dcterms:created xsi:type="dcterms:W3CDTF">2022-10-17T10:23:44Z</dcterms:created>
  <dcterms:modified xsi:type="dcterms:W3CDTF">2023-10-11T13:11:48Z</dcterms:modified>
</cp:coreProperties>
</file>