
<file path=[Content_Types].xml><?xml version="1.0" encoding="utf-8"?>
<Types xmlns="http://schemas.openxmlformats.org/package/2006/content-types">
  <Default Extension="jfif" ContentType="image/jpeg"/>
  <Default Extension="png" ContentType="image/png"/>
  <Default Extension="svg" ContentType="image/svg+xml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65" r:id="rId12"/>
    <p:sldId id="262" r:id="rId13"/>
    <p:sldId id="263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196" autoAdjust="0"/>
  </p:normalViewPr>
  <p:slideViewPr>
    <p:cSldViewPr snapToGrid="0">
      <p:cViewPr varScale="1">
        <p:scale>
          <a:sx n="56" d="100"/>
          <a:sy n="56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F2714-3FEA-4684-B0B8-42239889C847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FFA73-B0A0-415F-91B1-25DA29632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13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algn="just">
              <a:lnSpc>
                <a:spcPct val="115000"/>
              </a:lnSpc>
            </a:pPr>
            <a:r>
              <a:rPr lang="ru-RU" sz="12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для руководителя. 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(Важно на этой стадии грамотно проводить адаптацию, сотрудник должен понять, что все хорошо организованно, необходимо строго следить за соблюдением норм, правил.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вы думаете, можно ли наказывать новичка за неправильное выполнение заданий, за несоблюдение правил?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испытательного срока  этого делать не рекомендуется, он еще учится, значит, что-то недопонял, значит, ему не так объяснили).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FFA73-B0A0-415F-91B1-25DA2963277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66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2/8/2024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45D1B-B008-481D-BC4A-33446B198B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Ситуационное управление или как повысить эффективность каждого сотрудника</a:t>
            </a:r>
          </a:p>
        </p:txBody>
      </p:sp>
    </p:spTree>
    <p:extLst>
      <p:ext uri="{BB962C8B-B14F-4D97-AF65-F5344CB8AC3E}">
        <p14:creationId xmlns:p14="http://schemas.microsoft.com/office/powerpoint/2010/main" val="250286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430AA-6E73-437E-94C2-9D74343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345" y="367532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ru-RU" dirty="0"/>
              <a:t>4 уровня готовности к задаче или стадии  развития навыка сотрудника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D2FCC9-559F-48D9-AFFA-F5B425BEE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305" y="1810139"/>
            <a:ext cx="8192279" cy="504786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Исправление </a:t>
            </a:r>
            <a:r>
              <a:rPr lang="ru-RU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приобретают больше умений, умеют работать, но не уверенны, что стоит работать </a:t>
            </a:r>
            <a:r>
              <a:rPr lang="ru-RU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этой сфере</a:t>
            </a:r>
            <a:r>
              <a:rPr lang="ru-RU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осторожные, нерешительные, необходимы подбадривающее беседы, разговоры. В случае побед «вырастает корона», думают, что могут уже все, но постоянно ходят за «одобрением».</a:t>
            </a:r>
          </a:p>
          <a:p>
            <a:pPr marL="0" indent="0">
              <a:buNone/>
            </a:pPr>
            <a:endParaRPr lang="ru-RU" sz="3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сотрудника на данной стадии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3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Важна</a:t>
            </a:r>
            <a:r>
              <a:rPr lang="ru-RU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двусторонняя коммуникация, разделение ответственности за результаты, за решения.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3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всегда спрашивать о готовых решениях</a:t>
            </a:r>
            <a:r>
              <a:rPr lang="ru-RU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воспитывает инициативных  и ответственных,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3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обсуждать планы развития бизнеса, планы карьерного роста</a:t>
            </a:r>
            <a:r>
              <a:rPr lang="ru-RU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Только на этой стадии сотрудник начинает слышать и понимать данную мотивацию.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Вторая и третья стадии очень похожи по поведению сотрудника. Но их важно правильно идентифицировать, так как стиль управления и постановки задач разный. Сотрудник со стадией </a:t>
            </a:r>
            <a:r>
              <a:rPr lang="en-US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завалит выполнение задачи. Как же отличить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Сценарий разговора.</a:t>
            </a:r>
            <a:r>
              <a:rPr lang="ru-RU" sz="3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endParaRPr lang="ru-RU" sz="3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нас проблема. Назвать ее.</a:t>
            </a:r>
            <a:endParaRPr lang="ru-RU" sz="3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Поставить цель – решить проблему. Как ты собираешься решить эту задачу?</a:t>
            </a:r>
            <a:endParaRPr lang="ru-RU" sz="3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Выслушать мнение сотрудника по этому вопросу, добиться его версии решения. Задавать наводящие вопросы, уточняющие.</a:t>
            </a:r>
            <a:endParaRPr lang="ru-RU" sz="3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Похвалить за правильный ход рассуждений.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сотрудник на 90% отвечает правильно, то это стадия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R3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на 50% -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R2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4EDB25-BEE4-431E-BCD9-890DCB0E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20" y="1810139"/>
            <a:ext cx="1374487" cy="424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30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F4893-DB28-4A8F-8CD4-99985BD89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699" y="425396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ru-RU" dirty="0"/>
              <a:t>4 уровня готовности к задаче или стадии  развития навыка сотрудника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77583F-4079-44DE-88BA-3049809A7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868" y="1884784"/>
            <a:ext cx="7324532" cy="465597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ему уже доверяют. Сотрудник хорошо знаком с работой, знает, что и когда лучше делать. Такому сотруднику важно не мешать. Никаких указаний, только постановка цели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финальный контроль.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сотрудника на данной стадии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передавать в его ведение новые вопросы, которые ранее ему не приходилось решать – расширять зону комфорта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подключать к стратегическим расчетам, обучение управлению, планированию, к разработке проектов по развитию бизнеса, учите быть наставникам.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делегировать.  Правило: делегирование возможно только тем, кто хочет и может выполнять какую-либо работу.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сократить коммуникацию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Убрать мелочную опеку.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постоянно обучать и готовить лидера; хорошим сотрудникам необходимо платить больше или так же как конкуренты.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Руководители часто опасаются этой стадии, она очень сложна тем, что контроль только итогов. Трудно доверять. Кажется, что сделаешь сам и лучше. Ответственность все равно на руководителе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Удержать сложно если нет роста и движения. Этому сотруднику важно видеть и постоянно находить смыслы.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1D12CC-87A4-49C4-8EEA-5AFEC0E08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57" y="1614116"/>
            <a:ext cx="2065342" cy="455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77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427D8-CE52-422F-A27F-09BFA4AC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89777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ru-RU" dirty="0"/>
              <a:t>4 уровня готовности к задаче или стадии  развития навыка сотрудника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AE9D59-00BA-4779-A168-13C991499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79" y="1863984"/>
            <a:ext cx="5680662" cy="4009879"/>
          </a:xfrm>
          <a:prstGeom prst="rect">
            <a:avLst/>
          </a:prstGeo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A589FC64-B066-4997-986C-44DA0F081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1863984"/>
            <a:ext cx="5680661" cy="4009879"/>
          </a:xfrm>
        </p:spPr>
      </p:pic>
    </p:spTree>
    <p:extLst>
      <p:ext uri="{BB962C8B-B14F-4D97-AF65-F5344CB8AC3E}">
        <p14:creationId xmlns:p14="http://schemas.microsoft.com/office/powerpoint/2010/main" val="295870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1AF78-BC19-4496-9F8C-B4C6E9273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ВАЖНЫЕ ПРАВИЛА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E57D51-0296-4F7C-9D63-7F52B53C1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algn="just">
              <a:lnSpc>
                <a:spcPct val="115000"/>
              </a:lnSpc>
            </a:pPr>
            <a:r>
              <a:rPr lang="ru-RU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Стадии касаются каждого вида деятельности человека в отдельности! Стадии последовательны!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ru-RU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Сотрудники постоянно «перекатываются» по кривой как по рельсам в обе стороны!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ru-RU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прекращении обучения, развития человек чаще всего попадает на вторую стадию, впадая  в депрессию.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ru-RU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нарушении правил, договоренностей, с которыми сотрудник был знаком раньше и выполнял их, происходит откат на – один шаг, нарушил. Если давно не выполнял работу – забыл.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Как только сотруднику ставится задача, с которой он не работал – стадия </a:t>
            </a:r>
            <a:r>
              <a:rPr lang="en-US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8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Восклицательный знак">
            <a:extLst>
              <a:ext uri="{FF2B5EF4-FFF2-40B4-BE49-F238E27FC236}">
                <a16:creationId xmlns:a16="http://schemas.microsoft.com/office/drawing/2014/main" id="{ADC0AEBB-A55A-4669-A7E5-B734A4317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04326" y="2716606"/>
            <a:ext cx="2439955" cy="243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22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Восклицательный знак">
            <a:extLst>
              <a:ext uri="{FF2B5EF4-FFF2-40B4-BE49-F238E27FC236}">
                <a16:creationId xmlns:a16="http://schemas.microsoft.com/office/drawing/2014/main" id="{FCDBBE3C-6082-433E-B7D0-A5C1FDCED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17716" y="4682507"/>
            <a:ext cx="914400" cy="9144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3DFAE-B0AA-4369-8588-08066D63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663" y="276774"/>
            <a:ext cx="7729728" cy="1188720"/>
          </a:xfrm>
        </p:spPr>
        <p:txBody>
          <a:bodyPr/>
          <a:lstStyle/>
          <a:p>
            <a:r>
              <a:rPr lang="ru-RU" dirty="0"/>
              <a:t>Стили управления меняется при изменении навыка сотрудника.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0F5A10-74D3-4A1A-981C-49227089F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02425" y="1879840"/>
            <a:ext cx="6550090" cy="462359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45878B-AC71-4AAE-B081-AC10652C8C9F}"/>
              </a:ext>
            </a:extLst>
          </p:cNvPr>
          <p:cNvSpPr txBox="1"/>
          <p:nvPr/>
        </p:nvSpPr>
        <p:spPr>
          <a:xfrm>
            <a:off x="239484" y="1623527"/>
            <a:ext cx="516294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Стили отличаются пропорциями директивности, поддержки и степени вовлеченности ведомого в процесс принятия решения.</a:t>
            </a:r>
          </a:p>
          <a:p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 баланс в использовании стилей, иначе мы получим негативную реакцию озлобленность, обиду, раздражительность своих сотрудников, низкую инициативность, отказ от ответственности: избыточное или недостаточное руководство. </a:t>
            </a:r>
          </a:p>
          <a:p>
            <a:endParaRPr lang="ru-RU" sz="20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Если вы сомневаетесь в выборе            инструмента, то лучше начинать с меньшей стадии.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9333E-5673-4A05-87B0-A2E7ABDC6A9C}"/>
              </a:ext>
            </a:extLst>
          </p:cNvPr>
          <p:cNvSpPr txBox="1"/>
          <p:nvPr/>
        </p:nvSpPr>
        <p:spPr>
          <a:xfrm>
            <a:off x="6195527" y="5458408"/>
            <a:ext cx="1147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Директивный</a:t>
            </a:r>
            <a:endParaRPr lang="ru-RU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E335FA-3870-479B-B701-CCB490F08663}"/>
              </a:ext>
            </a:extLst>
          </p:cNvPr>
          <p:cNvSpPr txBox="1"/>
          <p:nvPr/>
        </p:nvSpPr>
        <p:spPr>
          <a:xfrm>
            <a:off x="7501812" y="5458408"/>
            <a:ext cx="105435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Убеждающий</a:t>
            </a: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A7030A-4523-46B8-86B7-499BF094C91C}"/>
              </a:ext>
            </a:extLst>
          </p:cNvPr>
          <p:cNvSpPr txBox="1"/>
          <p:nvPr/>
        </p:nvSpPr>
        <p:spPr>
          <a:xfrm>
            <a:off x="8677470" y="5458408"/>
            <a:ext cx="1166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Поощряющий</a:t>
            </a:r>
          </a:p>
          <a:p>
            <a:endParaRPr lang="ru-RU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781B1-E7BC-4646-AA39-7B679737A4E0}"/>
              </a:ext>
            </a:extLst>
          </p:cNvPr>
          <p:cNvSpPr txBox="1"/>
          <p:nvPr/>
        </p:nvSpPr>
        <p:spPr>
          <a:xfrm>
            <a:off x="9960864" y="5458408"/>
            <a:ext cx="116632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Делегирующий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282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8CFAF6-D9FD-4CE2-B906-6C16DB2BE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45233"/>
            <a:ext cx="7729728" cy="1808179"/>
          </a:xfrm>
        </p:spPr>
        <p:txBody>
          <a:bodyPr>
            <a:normAutofit fontScale="90000"/>
          </a:bodyPr>
          <a:lstStyle/>
          <a:p>
            <a:r>
              <a:rPr lang="ru-RU" dirty="0"/>
              <a:t>Бонус.</a:t>
            </a: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мотиваторов, которые работают на каждой стадии развития навыка.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462013-8AF9-4196-B53A-B1DB25C60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019" y="2507416"/>
            <a:ext cx="7567127" cy="3716103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теперь, давайте посмотрим, как стадии развития навыка сочетаются с различными инструментами мотивации персонала.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R1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Стадия – мотивация на деньги, профессиональный рост в данной сфере, совпадение и понимание целей, правил, четкая цель, желание, коллектив.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R2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Стадия – мотивация на избегание неудач, профессиональное развитие, желание работать, интерес, коллектив, личность руководителя, совпадение и понимание целей, правил, четкая цель, гигиенические факторы, похвала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R3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Стадия – соревнования, творческая работа, карьерный рост, результат, профессиональное мастерство, похвала, оценка, доп. вознаграждение, совпадение целей, ответственность.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R4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Стадия – самореализация, конкуренция, самостоятельность, равноправие в отношениях, полномочия, результат, доп. премии или оплата в соответствии с вкладом, слава и почет, карьерный рост, статус, идея.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DEE90C-38C6-4D3B-8D84-38D4558C5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1925" y="2507416"/>
            <a:ext cx="3107094" cy="31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64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52B9A0-09FF-4C4B-94CB-819E76591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813" y="272201"/>
            <a:ext cx="7729728" cy="1188720"/>
          </a:xfrm>
        </p:spPr>
        <p:txBody>
          <a:bodyPr/>
          <a:lstStyle/>
          <a:p>
            <a:r>
              <a:rPr lang="ru-RU" dirty="0"/>
              <a:t>Маркина Елена Александровна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54405C3-06B5-40D8-95C4-19178AB05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6591" y="4348860"/>
            <a:ext cx="1885950" cy="18859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DCCF47-0134-430A-A8C1-9826D55A7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924" y="1679510"/>
            <a:ext cx="2967133" cy="4450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DB888F-79E4-4479-AC0A-CAC161572428}"/>
              </a:ext>
            </a:extLst>
          </p:cNvPr>
          <p:cNvSpPr txBox="1"/>
          <p:nvPr/>
        </p:nvSpPr>
        <p:spPr>
          <a:xfrm>
            <a:off x="4685522" y="1826871"/>
            <a:ext cx="6097554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Помогаю разобраться в управлении и на доступном языке, делюсь только рабочими инструментами, которые уже успешно внедрены во многих компаниях. </a:t>
            </a:r>
          </a:p>
          <a:p>
            <a:r>
              <a:rPr lang="ru-RU" dirty="0"/>
              <a:t>Использую различные методы обучения и внедрения. </a:t>
            </a:r>
          </a:p>
          <a:p>
            <a:endParaRPr lang="ru-RU" dirty="0"/>
          </a:p>
          <a:p>
            <a:r>
              <a:rPr lang="ru-RU" sz="2800" dirty="0"/>
              <a:t>КОМУ Я МОГУ БЫТЬ ПОЛЕЗНА</a:t>
            </a:r>
          </a:p>
          <a:p>
            <a:endParaRPr lang="ru-RU" dirty="0"/>
          </a:p>
          <a:p>
            <a:r>
              <a:rPr lang="ru-RU" dirty="0"/>
              <a:t>- Собственникам компаний</a:t>
            </a:r>
          </a:p>
          <a:p>
            <a:r>
              <a:rPr lang="ru-RU" dirty="0"/>
              <a:t>- ТОП менеджерам</a:t>
            </a:r>
          </a:p>
          <a:p>
            <a:r>
              <a:rPr lang="ru-RU" dirty="0"/>
              <a:t>- РОП</a:t>
            </a:r>
          </a:p>
          <a:p>
            <a:r>
              <a:rPr lang="ru-RU" dirty="0"/>
              <a:t>- Наставникам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85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AE6C21-0042-4C85-B8E8-9D084A69C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44" y="2545054"/>
            <a:ext cx="3989327" cy="17678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3C36B-4B56-4DAA-A2EF-834CE8ED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 адекватно подобранный стиль управления.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13FDBB-0745-4DB2-ADA7-3359DC05C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602" y="2500604"/>
            <a:ext cx="5265261" cy="323942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Одна из причин </a:t>
            </a:r>
          </a:p>
          <a:p>
            <a:pPr>
              <a:buFontTx/>
              <a:buChar char="-"/>
            </a:pPr>
            <a:r>
              <a:rPr lang="ru-RU" dirty="0"/>
              <a:t>увольнения сотрудников или текучки персонала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r>
              <a:rPr lang="ru-RU" dirty="0"/>
              <a:t>не выполнения или не качественного выполнения задач сотрудниками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91EA94-5DEE-4A89-9199-A6FF4DDBF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967" y="3429000"/>
            <a:ext cx="2319978" cy="293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135E6-16F2-40EF-9081-33F7F34CE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193" y="436036"/>
            <a:ext cx="7729728" cy="1188720"/>
          </a:xfrm>
        </p:spPr>
        <p:txBody>
          <a:bodyPr/>
          <a:lstStyle/>
          <a:p>
            <a:r>
              <a:rPr lang="ru-RU" dirty="0"/>
              <a:t>Стили управления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7B885C-0A82-4EEF-88E8-D7F860ECF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660" y="4251817"/>
            <a:ext cx="4786562" cy="1899609"/>
          </a:xfrm>
        </p:spPr>
        <p:txBody>
          <a:bodyPr>
            <a:normAutofit/>
          </a:bodyPr>
          <a:lstStyle/>
          <a:p>
            <a:pPr algn="just"/>
            <a:endParaRPr lang="ru-RU" dirty="0"/>
          </a:p>
          <a:p>
            <a:pPr marL="0" indent="0" algn="ctr">
              <a:buNone/>
            </a:pPr>
            <a:r>
              <a:rPr lang="ru-RU" sz="2800" b="1" dirty="0"/>
              <a:t>Как вы считаете какой стиль эффективен?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30882C-3D7E-4B1B-99CB-42F69AADA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40" y="1955017"/>
            <a:ext cx="3847412" cy="17481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C08AD6-238B-4EDA-ADEC-832FF8C63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998" y="1727379"/>
            <a:ext cx="3013290" cy="22599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8FACE5-4DEB-4CC7-B5F1-F29977495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330" y="4359185"/>
            <a:ext cx="2250232" cy="22502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4F4EF9-49CF-4667-AC0E-B248CFB23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063" y="4134006"/>
            <a:ext cx="2475411" cy="24754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C35140-6F5F-463B-B871-47A641445CA6}"/>
              </a:ext>
            </a:extLst>
          </p:cNvPr>
          <p:cNvSpPr txBox="1"/>
          <p:nvPr/>
        </p:nvSpPr>
        <p:spPr>
          <a:xfrm>
            <a:off x="951723" y="3713175"/>
            <a:ext cx="239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Директивный 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383ADD-94AA-4B4B-B84A-FAAFFB7753C1}"/>
              </a:ext>
            </a:extLst>
          </p:cNvPr>
          <p:cNvSpPr txBox="1"/>
          <p:nvPr/>
        </p:nvSpPr>
        <p:spPr>
          <a:xfrm>
            <a:off x="7248656" y="4036340"/>
            <a:ext cx="1815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Убеждающий</a:t>
            </a: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BDFE62-ECC8-46FC-BBE2-0F16EAA0F30D}"/>
              </a:ext>
            </a:extLst>
          </p:cNvPr>
          <p:cNvSpPr txBox="1"/>
          <p:nvPr/>
        </p:nvSpPr>
        <p:spPr>
          <a:xfrm>
            <a:off x="3576734" y="5896947"/>
            <a:ext cx="2069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Поощряющий</a:t>
            </a:r>
          </a:p>
          <a:p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CA3F55-D144-4497-919F-576710DC15DC}"/>
              </a:ext>
            </a:extLst>
          </p:cNvPr>
          <p:cNvSpPr txBox="1"/>
          <p:nvPr/>
        </p:nvSpPr>
        <p:spPr>
          <a:xfrm>
            <a:off x="7131333" y="5896946"/>
            <a:ext cx="205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Делегирующий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37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446AD7-D12B-4149-9D28-C28262840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27905" y="4570041"/>
            <a:ext cx="590329" cy="32853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D89A2-4D17-47A9-82BD-D2429A67B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Эффективны все стили, а точнее их правильное применение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1B21E0-8B18-4820-8668-BF31446FE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Это и есть основа ситуационного управления.</a:t>
            </a:r>
          </a:p>
          <a:p>
            <a:pPr marL="0" indent="0">
              <a:buNone/>
            </a:pPr>
            <a:r>
              <a:rPr lang="ru-RU" dirty="0"/>
              <a:t>Каждый стиль применяется в зависимости от  уровня готовности сотрудников.</a:t>
            </a:r>
          </a:p>
          <a:p>
            <a:pPr marL="0" indent="0">
              <a:buNone/>
            </a:pPr>
            <a:r>
              <a:rPr lang="ru-RU" dirty="0"/>
              <a:t>Если правильно определен уровень, то постановка задач, контроль и стиль  управления подобрать максимально легко. </a:t>
            </a:r>
          </a:p>
          <a:p>
            <a:pPr marL="0" indent="0">
              <a:buNone/>
            </a:pPr>
            <a:r>
              <a:rPr lang="ru-RU" dirty="0"/>
              <a:t>Сотрудники работают и развиваются в компании долго от 5 до 7 лет</a:t>
            </a:r>
          </a:p>
          <a:p>
            <a:pPr marL="0" indent="0">
              <a:buNone/>
            </a:pPr>
            <a:r>
              <a:rPr lang="ru-RU" dirty="0"/>
              <a:t>(так говорит статистика и мои наблюдения         ).</a:t>
            </a:r>
          </a:p>
          <a:p>
            <a:pPr marL="0" indent="0">
              <a:buNone/>
            </a:pPr>
            <a:r>
              <a:rPr lang="ru-RU" dirty="0"/>
              <a:t>Сотрудники идут «в ногу» с руководителем и компанией, придают ей естественное ускорение</a:t>
            </a:r>
          </a:p>
        </p:txBody>
      </p:sp>
      <p:pic>
        <p:nvPicPr>
          <p:cNvPr id="7" name="Рисунок 6" descr="Восклицательный знак">
            <a:extLst>
              <a:ext uri="{FF2B5EF4-FFF2-40B4-BE49-F238E27FC236}">
                <a16:creationId xmlns:a16="http://schemas.microsoft.com/office/drawing/2014/main" id="{4826B489-F220-4EE0-9D4E-C3451E500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3537" y="2449285"/>
            <a:ext cx="2813179" cy="2813179"/>
          </a:xfrm>
          <a:prstGeom prst="rect">
            <a:avLst/>
          </a:prstGeom>
        </p:spPr>
      </p:pic>
      <p:pic>
        <p:nvPicPr>
          <p:cNvPr id="9" name="Рисунок 8" descr="Угловые стрелки">
            <a:extLst>
              <a:ext uri="{FF2B5EF4-FFF2-40B4-BE49-F238E27FC236}">
                <a16:creationId xmlns:a16="http://schemas.microsoft.com/office/drawing/2014/main" id="{F944A3F1-2086-4EE5-9A05-B835FD38A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706947" y="47343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95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C8A62-A05D-46F7-8CFD-7725E3276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три основные ловушки руководителя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7F97FA-FFB9-4FB5-B168-B1ADBAAEB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58" y="2479423"/>
            <a:ext cx="9321282" cy="4135980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/>
              <a:t>Эффект самовыполняющегося пророчества</a:t>
            </a:r>
          </a:p>
          <a:p>
            <a:endParaRPr lang="ru-RU" sz="3100" dirty="0"/>
          </a:p>
          <a:p>
            <a:r>
              <a:rPr lang="ru-RU" sz="3100" dirty="0"/>
              <a:t>Не прописан алгоритм адаптации, нет рабочих регламентов, в компании одно, у наставника в столе другое, наставники не умеют управлять, а лишь передают свои индивидуальные «контексты»</a:t>
            </a:r>
          </a:p>
          <a:p>
            <a:endParaRPr lang="ru-RU" sz="3100" dirty="0"/>
          </a:p>
          <a:p>
            <a:r>
              <a:rPr lang="ru-RU" sz="3100" dirty="0"/>
              <a:t>«</a:t>
            </a:r>
            <a:r>
              <a:rPr lang="ru-RU" sz="3100" dirty="0" err="1"/>
              <a:t>Чаечное</a:t>
            </a:r>
            <a:r>
              <a:rPr lang="ru-RU" sz="3100" dirty="0"/>
              <a:t>» управление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300" b="1" dirty="0"/>
              <a:t>Все это напрямую влияет на качество выполнения задач отделом. </a:t>
            </a:r>
          </a:p>
          <a:p>
            <a:pPr marL="0" indent="0" algn="ctr">
              <a:buNone/>
            </a:pPr>
            <a:r>
              <a:rPr lang="ru-RU" sz="2300" b="1" dirty="0"/>
              <a:t> </a:t>
            </a:r>
          </a:p>
          <a:p>
            <a:endParaRPr lang="ru-RU" dirty="0"/>
          </a:p>
        </p:txBody>
      </p:sp>
      <p:pic>
        <p:nvPicPr>
          <p:cNvPr id="5" name="Рисунок 4" descr="Лабиринт">
            <a:extLst>
              <a:ext uri="{FF2B5EF4-FFF2-40B4-BE49-F238E27FC236}">
                <a16:creationId xmlns:a16="http://schemas.microsoft.com/office/drawing/2014/main" id="{E2E239E1-DD26-4EA9-8C73-1EA821904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2359" y="2852462"/>
            <a:ext cx="2038739" cy="20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18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DFB19-F546-4A04-B2C3-E9F01FED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Скорость развития профессионализма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84F988-08EF-4501-9C2C-E9F512C34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638044"/>
            <a:ext cx="7817933" cy="3706772"/>
          </a:xfrm>
        </p:spPr>
        <p:txBody>
          <a:bodyPr>
            <a:normAutofit/>
          </a:bodyPr>
          <a:lstStyle/>
          <a:p>
            <a:r>
              <a:rPr lang="ru-RU" dirty="0"/>
              <a:t>Профессионализм, уверенность и ответственность формируются исходя из правильного применения базового алгоритма определения ГДЕ сейчас находится ваш сотрудник и ЧТО с ним необходимо делать, что бы он стал максимально быстро(учитываем его скорость) профессионалом, который выполняет свою работу легко и ценит свою компанию.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Формула</a:t>
            </a:r>
          </a:p>
          <a:p>
            <a:pPr marL="0" indent="0" algn="ctr">
              <a:buNone/>
            </a:pPr>
            <a:r>
              <a:rPr lang="ru-RU" dirty="0"/>
              <a:t>Стадия развития навыка + мотивация + ситуационный стиль управления </a:t>
            </a:r>
          </a:p>
          <a:p>
            <a:pPr marL="0" indent="0" algn="ctr">
              <a:buNone/>
            </a:pPr>
            <a:r>
              <a:rPr lang="ru-RU" dirty="0"/>
              <a:t>=</a:t>
            </a:r>
          </a:p>
          <a:p>
            <a:pPr marL="0" indent="0" algn="ctr">
              <a:buNone/>
            </a:pPr>
            <a:r>
              <a:rPr lang="ru-RU" dirty="0"/>
              <a:t>профессионализм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BBA120-A6B9-40B3-B277-4FA4355E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05" y="2397967"/>
            <a:ext cx="1953830" cy="32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50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8CE46-1424-46DE-A612-CC20FB37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838" y="523613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ru-RU" dirty="0"/>
              <a:t>4 уровня готовности к задаче или стадии  развития навыка сотрудника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4D6D24-948C-40C9-B862-C1E7183C4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73" y="2687218"/>
            <a:ext cx="4488024" cy="2481942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Определяются по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уровню компетентности (осведомленности в той или иной работе, отрасли, поведение)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уровню приверженности компании (мотивация, уверенность).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415A08-51DD-437E-906C-2FFB2A9F2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597" y="1950099"/>
            <a:ext cx="6309567" cy="445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02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58619-BC7E-4D39-86BE-5F0D7581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160" y="330210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ru-RU" dirty="0"/>
              <a:t>4 уровня готовности к задаче или стадии  развития навыка сотрудника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C3F8B-C556-42A3-B2D8-14158E5C7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974" y="1601227"/>
            <a:ext cx="8145625" cy="4637314"/>
          </a:xfrm>
        </p:spPr>
        <p:txBody>
          <a:bodyPr>
            <a:normAutofit fontScale="32500" lnSpcReduction="20000"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Энтузиазм, Ориентация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взволнованны, восторженны, но не знают, что именно надо делать; 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новичка на этой стадии 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говорить ЧТО, КАК ,КОГДА, ЗАЧЕМ, КТО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должны поступать четкие инструкции). Руководитель сам говорит, что делать и проверяет понимание задачи. Для этой стадии свойственна односторонняя коммуникация – от руководителя к подчиненному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оговаривать зону ответственности.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спрашивать у сотрудника мнение по поводу выполнения поручения.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контролировать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шаг. 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наблюдать за тем как делает и корректировать до тех пор пока не выучит алгоритм.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пресекать нарушения стандартов, правил, технологических карт,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оргполитики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графиков, режимов, линий документооборота и т.д.</a:t>
            </a:r>
            <a:endParaRPr lang="ru-RU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15000"/>
              </a:lnSpc>
              <a:buNone/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Стажер до тех пор остается в статусе стажера, пока может самостоятельно работать по своему функционалу. 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этом этапе обязательно должны быть «разжеваны» и выучены: должностные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инструкции, стандарты, регламенты. Планы (Цель). Правила которые используются независимо от времени года, стажа, прежних заслуг и ко всем применяется одинаково. 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Важно!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 не работает сразу после первого «исключения». </a:t>
            </a:r>
            <a:endParaRPr lang="ru-RU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647BBA-E8B9-494D-9D80-28852B633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82" y="1518930"/>
            <a:ext cx="1487797" cy="506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8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9CF71-121B-4F78-9E52-7523EDDA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404" y="367533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ru-RU" dirty="0"/>
              <a:t>4 уровня готовности к задаче или стадии  развития навыка сотрудника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148B47-757F-47CC-8419-235056B39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017" y="1808180"/>
            <a:ext cx="7977673" cy="4900530"/>
          </a:xfrm>
        </p:spPr>
        <p:txBody>
          <a:bodyPr>
            <a:normAutofit fontScale="92500"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 утративший иллюзию.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Мотивация – реальность и ожидания не совпадают, поэтому, именно на этой стадии чаще всего увольняются сотрудники. Руководитель должен создать ситуацию, когда сотрудник «победит»; 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сотрудника на данной стадии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продолжать обучаться.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ставить задачу  «нужно сделать вот  это…Как ты это будешь делать?» - добиться версии со своими пояснениями». Корректировать план выполнения, обучать в случае если сотрудник не знает как выполнять. 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развивать навык переговоров и думать.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Окончательное решение принимает руководитель, но объясняет, почему именно такое решение.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спокойно относиться к ошибкам и даже оберегать от них,  при ошибках  нельзя говорить, что должен был знать.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Руководителю необходимо видеть в этом и свою вину, так как не научил или не проконтролировал.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совместно с сотрудником оценить выполненную работу. Сотрудник сам должен ответить на вопрос о том, как можно оценить его работу? Какой результат получился, как это можно проверить? Похвалить или поправить.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ассказать об этой стадии.</a:t>
            </a:r>
            <a:endParaRPr lang="ru-RU" sz="7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E7899A-E66F-42A5-BDA6-10F85C30B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89" y="1901486"/>
            <a:ext cx="1327715" cy="391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31910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9650</TotalTime>
  <Words>1508</Words>
  <Application>Microsoft Office PowerPoint</Application>
  <PresentationFormat>Широкоэкранный</PresentationFormat>
  <Paragraphs>127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Corbel</vt:lpstr>
      <vt:lpstr>Garamond</vt:lpstr>
      <vt:lpstr>Gill Sans MT</vt:lpstr>
      <vt:lpstr>Times New Roman</vt:lpstr>
      <vt:lpstr>Посылка</vt:lpstr>
      <vt:lpstr>Ситуационное управление или как повысить эффективность каждого сотрудника</vt:lpstr>
      <vt:lpstr>Не адекватно подобранный стиль управления.</vt:lpstr>
      <vt:lpstr>Стили управления</vt:lpstr>
      <vt:lpstr>Эффективны все стили, а точнее их правильное применение  </vt:lpstr>
      <vt:lpstr>три основные ловушки руководителя</vt:lpstr>
      <vt:lpstr>Скорость развития профессионализма</vt:lpstr>
      <vt:lpstr>4 уровня готовности к задаче или стадии  развития навыка сотрудника</vt:lpstr>
      <vt:lpstr>4 уровня готовности к задаче или стадии  развития навыка сотрудника</vt:lpstr>
      <vt:lpstr>4 уровня готовности к задаче или стадии  развития навыка сотрудника</vt:lpstr>
      <vt:lpstr>4 уровня готовности к задаче или стадии  развития навыка сотрудника</vt:lpstr>
      <vt:lpstr>4 уровня готовности к задаче или стадии  развития навыка сотрудника</vt:lpstr>
      <vt:lpstr>4 уровня готовности к задаче или стадии  развития навыка сотрудника</vt:lpstr>
      <vt:lpstr>ВАЖНЫЕ ПРАВИЛА</vt:lpstr>
      <vt:lpstr>Стили управления меняется при изменении навыка сотрудника.</vt:lpstr>
      <vt:lpstr>Бонус. Список мотиваторов, которые работают на каждой стадии развития навыка. </vt:lpstr>
      <vt:lpstr>Маркина Елена Александровна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28</cp:revision>
  <dcterms:created xsi:type="dcterms:W3CDTF">2024-01-25T13:09:08Z</dcterms:created>
  <dcterms:modified xsi:type="dcterms:W3CDTF">2024-02-08T14:13:34Z</dcterms:modified>
</cp:coreProperties>
</file>