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Montserrat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Montserrat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bold.fntdata"/><Relationship Id="rId6" Type="http://schemas.openxmlformats.org/officeDocument/2006/relationships/slide" Target="slides/slide1.xml"/><Relationship Id="rId18" Type="http://schemas.openxmlformats.org/officeDocument/2006/relationships/font" Target="fonts/Montserrat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1e4c1601518_0_2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g1e4c1601518_0_28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23df20d05e6be8b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9" name="Google Shape;219;g23df20d05e6be8b1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1e4c1601518_0_4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g1e4c1601518_0_4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e4c1601518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g1e4c160151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g1e4c1601518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e4c1601518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1e4c1601518_0_9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e4c1601518_0_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1e4c1601518_0_18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e4c1601518_0_1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g1e4c1601518_0_19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e4c1601518_0_2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g1e4c1601518_0_22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e4c1601518_0_2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g1e4c1601518_0_23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e4c1601518_0_2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g1e4c1601518_0_25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1e4c1601518_0_2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g1e4c1601518_0_26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5463778" y="1371602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1272778" y="-609598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685800" y="1594485"/>
            <a:ext cx="7772400" cy="108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371600" y="2880360"/>
            <a:ext cx="6400800" cy="12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1" type="ftr"/>
          </p:nvPr>
        </p:nvSpPr>
        <p:spPr>
          <a:xfrm>
            <a:off x="3108960" y="4783455"/>
            <a:ext cx="2926200" cy="2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0" type="dt"/>
          </p:nvPr>
        </p:nvSpPr>
        <p:spPr>
          <a:xfrm>
            <a:off x="457200" y="4783455"/>
            <a:ext cx="2103000" cy="2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89" name="Google Shape;89;p13"/>
          <p:cNvSpPr txBox="1"/>
          <p:nvPr>
            <p:ph idx="12" type="sldNum"/>
          </p:nvPr>
        </p:nvSpPr>
        <p:spPr>
          <a:xfrm>
            <a:off x="6583680" y="4783455"/>
            <a:ext cx="21030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ctrTitle"/>
          </p:nvPr>
        </p:nvSpPr>
        <p:spPr>
          <a:xfrm>
            <a:off x="685800" y="1597820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722313" y="2180036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1" name="Google Shape;41;p6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457201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7"/>
          <p:cNvSpPr txBox="1"/>
          <p:nvPr>
            <p:ph idx="2" type="body"/>
          </p:nvPr>
        </p:nvSpPr>
        <p:spPr>
          <a:xfrm>
            <a:off x="457201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8" name="Google Shape;48;p7"/>
          <p:cNvSpPr txBox="1"/>
          <p:nvPr>
            <p:ph idx="3" type="body"/>
          </p:nvPr>
        </p:nvSpPr>
        <p:spPr>
          <a:xfrm>
            <a:off x="4645027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7"/>
          <p:cNvSpPr txBox="1"/>
          <p:nvPr>
            <p:ph idx="4" type="body"/>
          </p:nvPr>
        </p:nvSpPr>
        <p:spPr>
          <a:xfrm>
            <a:off x="4645027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2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051" y="204789"/>
            <a:ext cx="5111751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202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288" y="4025504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5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Relationship Id="rId4" Type="http://schemas.openxmlformats.org/officeDocument/2006/relationships/image" Target="../media/image15.png"/><Relationship Id="rId5" Type="http://schemas.openxmlformats.org/officeDocument/2006/relationships/image" Target="../media/image1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5.png"/><Relationship Id="rId4" Type="http://schemas.openxmlformats.org/officeDocument/2006/relationships/image" Target="../media/image2.png"/><Relationship Id="rId5" Type="http://schemas.openxmlformats.org/officeDocument/2006/relationships/hyperlink" Target="https://rgr.ru/smoljan/" TargetMode="External"/><Relationship Id="rId6" Type="http://schemas.openxmlformats.org/officeDocument/2006/relationships/image" Target="../media/image12.gif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Relationship Id="rId4" Type="http://schemas.openxmlformats.org/officeDocument/2006/relationships/image" Target="../media/image1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5.png"/><Relationship Id="rId4" Type="http://schemas.openxmlformats.org/officeDocument/2006/relationships/image" Target="../media/image11.jpg"/><Relationship Id="rId5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15.png"/><Relationship Id="rId5" Type="http://schemas.openxmlformats.org/officeDocument/2006/relationships/image" Target="../media/image4.png"/><Relationship Id="rId6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15.png"/><Relationship Id="rId5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1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15.png"/><Relationship Id="rId5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15.png"/><Relationship Id="rId5" Type="http://schemas.openxmlformats.org/officeDocument/2006/relationships/image" Target="../media/image10.gif"/><Relationship Id="rId6" Type="http://schemas.openxmlformats.org/officeDocument/2006/relationships/image" Target="../media/image6.gif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image" Target="../media/image15.png"/><Relationship Id="rId5" Type="http://schemas.openxmlformats.org/officeDocument/2006/relationships/image" Target="../media/image1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4088" y="-4633"/>
            <a:ext cx="3795811" cy="5151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1854309"/>
            <a:ext cx="9472819" cy="3602743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4"/>
          <p:cNvSpPr txBox="1"/>
          <p:nvPr/>
        </p:nvSpPr>
        <p:spPr>
          <a:xfrm>
            <a:off x="235249" y="1995686"/>
            <a:ext cx="7809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1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767838" y="1010463"/>
            <a:ext cx="7608300" cy="224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lang="ru-RU" sz="3500">
                <a:solidFill>
                  <a:schemeClr val="dk1"/>
                </a:solidFill>
              </a:rPr>
              <a:t>Как правильно проводить первую консультацию по ипотеке, чтобы верно выявить потребность клиента</a:t>
            </a:r>
            <a:endParaRPr b="1" sz="3500">
              <a:solidFill>
                <a:srgbClr val="C2D59B"/>
              </a:solidFill>
            </a:endParaRPr>
          </a:p>
        </p:txBody>
      </p:sp>
      <p:sp>
        <p:nvSpPr>
          <p:cNvPr id="98" name="Google Shape;98;p14"/>
          <p:cNvSpPr txBox="1"/>
          <p:nvPr/>
        </p:nvSpPr>
        <p:spPr>
          <a:xfrm>
            <a:off x="251520" y="3867894"/>
            <a:ext cx="7809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254621" y="1641328"/>
            <a:ext cx="1591742" cy="276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C2D5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4"/>
          <p:cNvSpPr/>
          <p:nvPr/>
        </p:nvSpPr>
        <p:spPr>
          <a:xfrm flipH="1">
            <a:off x="-48080" y="2859150"/>
            <a:ext cx="1212580" cy="1990027"/>
          </a:xfrm>
          <a:custGeom>
            <a:rect b="b" l="l" r="r" t="t"/>
            <a:pathLst>
              <a:path extrusionOk="0" h="1955800" w="1171575">
                <a:moveTo>
                  <a:pt x="207412" y="317499"/>
                </a:moveTo>
                <a:lnTo>
                  <a:pt x="146577" y="317499"/>
                </a:lnTo>
                <a:lnTo>
                  <a:pt x="147909" y="304799"/>
                </a:lnTo>
                <a:lnTo>
                  <a:pt x="150125" y="292099"/>
                </a:lnTo>
                <a:lnTo>
                  <a:pt x="157090" y="292099"/>
                </a:lnTo>
                <a:lnTo>
                  <a:pt x="148510" y="266699"/>
                </a:lnTo>
                <a:lnTo>
                  <a:pt x="141250" y="253999"/>
                </a:lnTo>
                <a:lnTo>
                  <a:pt x="136224" y="228599"/>
                </a:lnTo>
                <a:lnTo>
                  <a:pt x="134346" y="190499"/>
                </a:lnTo>
                <a:lnTo>
                  <a:pt x="142816" y="152399"/>
                </a:lnTo>
                <a:lnTo>
                  <a:pt x="164986" y="114299"/>
                </a:lnTo>
                <a:lnTo>
                  <a:pt x="195995" y="88899"/>
                </a:lnTo>
                <a:lnTo>
                  <a:pt x="230985" y="63499"/>
                </a:lnTo>
                <a:lnTo>
                  <a:pt x="243104" y="50799"/>
                </a:lnTo>
                <a:lnTo>
                  <a:pt x="267822" y="25399"/>
                </a:lnTo>
                <a:lnTo>
                  <a:pt x="308893" y="0"/>
                </a:lnTo>
                <a:lnTo>
                  <a:pt x="418142" y="0"/>
                </a:lnTo>
                <a:lnTo>
                  <a:pt x="457596" y="12699"/>
                </a:lnTo>
                <a:lnTo>
                  <a:pt x="370073" y="12699"/>
                </a:lnTo>
                <a:lnTo>
                  <a:pt x="312209" y="25399"/>
                </a:lnTo>
                <a:lnTo>
                  <a:pt x="276666" y="50799"/>
                </a:lnTo>
                <a:lnTo>
                  <a:pt x="258360" y="63499"/>
                </a:lnTo>
                <a:lnTo>
                  <a:pt x="252209" y="76199"/>
                </a:lnTo>
                <a:lnTo>
                  <a:pt x="249852" y="88899"/>
                </a:lnTo>
                <a:lnTo>
                  <a:pt x="242771" y="88899"/>
                </a:lnTo>
                <a:lnTo>
                  <a:pt x="212607" y="101599"/>
                </a:lnTo>
                <a:lnTo>
                  <a:pt x="185317" y="126999"/>
                </a:lnTo>
                <a:lnTo>
                  <a:pt x="165541" y="152399"/>
                </a:lnTo>
                <a:lnTo>
                  <a:pt x="157918" y="190499"/>
                </a:lnTo>
                <a:lnTo>
                  <a:pt x="160276" y="228599"/>
                </a:lnTo>
                <a:lnTo>
                  <a:pt x="166169" y="253999"/>
                </a:lnTo>
                <a:lnTo>
                  <a:pt x="181491" y="279399"/>
                </a:lnTo>
                <a:lnTo>
                  <a:pt x="209514" y="279399"/>
                </a:lnTo>
                <a:lnTo>
                  <a:pt x="207412" y="317499"/>
                </a:lnTo>
                <a:close/>
              </a:path>
              <a:path extrusionOk="0" h="1955800" w="1171575">
                <a:moveTo>
                  <a:pt x="565745" y="152399"/>
                </a:moveTo>
                <a:lnTo>
                  <a:pt x="535082" y="152399"/>
                </a:lnTo>
                <a:lnTo>
                  <a:pt x="535082" y="139699"/>
                </a:lnTo>
                <a:lnTo>
                  <a:pt x="546007" y="139699"/>
                </a:lnTo>
                <a:lnTo>
                  <a:pt x="550694" y="126999"/>
                </a:lnTo>
                <a:lnTo>
                  <a:pt x="554056" y="114299"/>
                </a:lnTo>
                <a:lnTo>
                  <a:pt x="556307" y="114299"/>
                </a:lnTo>
                <a:lnTo>
                  <a:pt x="542529" y="101599"/>
                </a:lnTo>
                <a:lnTo>
                  <a:pt x="529189" y="101599"/>
                </a:lnTo>
                <a:lnTo>
                  <a:pt x="515849" y="88899"/>
                </a:lnTo>
                <a:lnTo>
                  <a:pt x="502071" y="76199"/>
                </a:lnTo>
                <a:lnTo>
                  <a:pt x="476142" y="50799"/>
                </a:lnTo>
                <a:lnTo>
                  <a:pt x="446680" y="38099"/>
                </a:lnTo>
                <a:lnTo>
                  <a:pt x="411913" y="25399"/>
                </a:lnTo>
                <a:lnTo>
                  <a:pt x="370073" y="12699"/>
                </a:lnTo>
                <a:lnTo>
                  <a:pt x="457596" y="12699"/>
                </a:lnTo>
                <a:lnTo>
                  <a:pt x="490420" y="38099"/>
                </a:lnTo>
                <a:lnTo>
                  <a:pt x="518600" y="50799"/>
                </a:lnTo>
                <a:lnTo>
                  <a:pt x="533697" y="63499"/>
                </a:lnTo>
                <a:lnTo>
                  <a:pt x="547462" y="76199"/>
                </a:lnTo>
                <a:lnTo>
                  <a:pt x="560344" y="88899"/>
                </a:lnTo>
                <a:lnTo>
                  <a:pt x="584576" y="88899"/>
                </a:lnTo>
                <a:lnTo>
                  <a:pt x="584576" y="101599"/>
                </a:lnTo>
                <a:lnTo>
                  <a:pt x="583622" y="114299"/>
                </a:lnTo>
                <a:lnTo>
                  <a:pt x="580464" y="126999"/>
                </a:lnTo>
                <a:lnTo>
                  <a:pt x="574654" y="139699"/>
                </a:lnTo>
                <a:lnTo>
                  <a:pt x="565745" y="152399"/>
                </a:lnTo>
                <a:close/>
              </a:path>
              <a:path extrusionOk="0" h="1955800" w="1171575">
                <a:moveTo>
                  <a:pt x="565054" y="584199"/>
                </a:moveTo>
                <a:lnTo>
                  <a:pt x="490285" y="584199"/>
                </a:lnTo>
                <a:lnTo>
                  <a:pt x="676518" y="406399"/>
                </a:lnTo>
                <a:lnTo>
                  <a:pt x="676518" y="139699"/>
                </a:lnTo>
                <a:lnTo>
                  <a:pt x="678326" y="114299"/>
                </a:lnTo>
                <a:lnTo>
                  <a:pt x="683894" y="101599"/>
                </a:lnTo>
                <a:lnTo>
                  <a:pt x="693440" y="88899"/>
                </a:lnTo>
                <a:lnTo>
                  <a:pt x="707181" y="63499"/>
                </a:lnTo>
                <a:lnTo>
                  <a:pt x="723937" y="50799"/>
                </a:lnTo>
                <a:lnTo>
                  <a:pt x="742237" y="50799"/>
                </a:lnTo>
                <a:lnTo>
                  <a:pt x="761862" y="38099"/>
                </a:lnTo>
                <a:lnTo>
                  <a:pt x="782596" y="38099"/>
                </a:lnTo>
                <a:lnTo>
                  <a:pt x="815525" y="50799"/>
                </a:lnTo>
                <a:lnTo>
                  <a:pt x="842711" y="76199"/>
                </a:lnTo>
                <a:lnTo>
                  <a:pt x="852768" y="88899"/>
                </a:lnTo>
                <a:lnTo>
                  <a:pt x="759313" y="88899"/>
                </a:lnTo>
                <a:lnTo>
                  <a:pt x="749396" y="101599"/>
                </a:lnTo>
                <a:lnTo>
                  <a:pt x="740146" y="101599"/>
                </a:lnTo>
                <a:lnTo>
                  <a:pt x="733960" y="114299"/>
                </a:lnTo>
                <a:lnTo>
                  <a:pt x="729543" y="114299"/>
                </a:lnTo>
                <a:lnTo>
                  <a:pt x="726895" y="126999"/>
                </a:lnTo>
                <a:lnTo>
                  <a:pt x="726012" y="139699"/>
                </a:lnTo>
                <a:lnTo>
                  <a:pt x="726012" y="419099"/>
                </a:lnTo>
                <a:lnTo>
                  <a:pt x="723682" y="431799"/>
                </a:lnTo>
                <a:lnTo>
                  <a:pt x="718968" y="431799"/>
                </a:lnTo>
                <a:lnTo>
                  <a:pt x="565054" y="584199"/>
                </a:lnTo>
                <a:close/>
              </a:path>
              <a:path extrusionOk="0" h="1955800" w="1171575">
                <a:moveTo>
                  <a:pt x="685363" y="698499"/>
                </a:moveTo>
                <a:lnTo>
                  <a:pt x="625552" y="698499"/>
                </a:lnTo>
                <a:lnTo>
                  <a:pt x="801472" y="495299"/>
                </a:lnTo>
                <a:lnTo>
                  <a:pt x="810381" y="482599"/>
                </a:lnTo>
                <a:lnTo>
                  <a:pt x="816191" y="457199"/>
                </a:lnTo>
                <a:lnTo>
                  <a:pt x="819350" y="444499"/>
                </a:lnTo>
                <a:lnTo>
                  <a:pt x="820303" y="431799"/>
                </a:lnTo>
                <a:lnTo>
                  <a:pt x="820303" y="203199"/>
                </a:lnTo>
                <a:lnTo>
                  <a:pt x="770809" y="203199"/>
                </a:lnTo>
                <a:lnTo>
                  <a:pt x="770809" y="190499"/>
                </a:lnTo>
                <a:lnTo>
                  <a:pt x="776090" y="177799"/>
                </a:lnTo>
                <a:lnTo>
                  <a:pt x="820303" y="177799"/>
                </a:lnTo>
                <a:lnTo>
                  <a:pt x="820303" y="139699"/>
                </a:lnTo>
                <a:lnTo>
                  <a:pt x="817691" y="126999"/>
                </a:lnTo>
                <a:lnTo>
                  <a:pt x="809999" y="101599"/>
                </a:lnTo>
                <a:lnTo>
                  <a:pt x="797446" y="88899"/>
                </a:lnTo>
                <a:lnTo>
                  <a:pt x="852768" y="88899"/>
                </a:lnTo>
                <a:lnTo>
                  <a:pt x="862824" y="101599"/>
                </a:lnTo>
                <a:lnTo>
                  <a:pt x="874539" y="139699"/>
                </a:lnTo>
                <a:lnTo>
                  <a:pt x="874539" y="419099"/>
                </a:lnTo>
                <a:lnTo>
                  <a:pt x="873394" y="444499"/>
                </a:lnTo>
                <a:lnTo>
                  <a:pt x="868931" y="469899"/>
                </a:lnTo>
                <a:lnTo>
                  <a:pt x="859606" y="495299"/>
                </a:lnTo>
                <a:lnTo>
                  <a:pt x="843876" y="507999"/>
                </a:lnTo>
                <a:lnTo>
                  <a:pt x="685363" y="698499"/>
                </a:lnTo>
                <a:close/>
              </a:path>
              <a:path extrusionOk="0" h="1955800" w="1171575">
                <a:moveTo>
                  <a:pt x="247495" y="139699"/>
                </a:moveTo>
                <a:lnTo>
                  <a:pt x="238075" y="139699"/>
                </a:lnTo>
                <a:lnTo>
                  <a:pt x="242789" y="126999"/>
                </a:lnTo>
                <a:lnTo>
                  <a:pt x="247495" y="139699"/>
                </a:lnTo>
                <a:close/>
              </a:path>
              <a:path extrusionOk="0" h="1955800" w="1171575">
                <a:moveTo>
                  <a:pt x="322146" y="177799"/>
                </a:moveTo>
                <a:lnTo>
                  <a:pt x="219694" y="177799"/>
                </a:lnTo>
                <a:lnTo>
                  <a:pt x="224221" y="165099"/>
                </a:lnTo>
                <a:lnTo>
                  <a:pt x="227423" y="152399"/>
                </a:lnTo>
                <a:lnTo>
                  <a:pt x="228637" y="152399"/>
                </a:lnTo>
                <a:lnTo>
                  <a:pt x="228637" y="139699"/>
                </a:lnTo>
                <a:lnTo>
                  <a:pt x="252209" y="139699"/>
                </a:lnTo>
                <a:lnTo>
                  <a:pt x="268156" y="152399"/>
                </a:lnTo>
                <a:lnTo>
                  <a:pt x="291394" y="165099"/>
                </a:lnTo>
                <a:lnTo>
                  <a:pt x="322146" y="177799"/>
                </a:lnTo>
                <a:close/>
              </a:path>
              <a:path extrusionOk="0" h="1955800" w="1171575">
                <a:moveTo>
                  <a:pt x="398948" y="203199"/>
                </a:moveTo>
                <a:lnTo>
                  <a:pt x="322415" y="203199"/>
                </a:lnTo>
                <a:lnTo>
                  <a:pt x="292292" y="190499"/>
                </a:lnTo>
                <a:lnTo>
                  <a:pt x="267473" y="190499"/>
                </a:lnTo>
                <a:lnTo>
                  <a:pt x="247513" y="177799"/>
                </a:lnTo>
                <a:lnTo>
                  <a:pt x="406416" y="177799"/>
                </a:lnTo>
                <a:lnTo>
                  <a:pt x="440483" y="165099"/>
                </a:lnTo>
                <a:lnTo>
                  <a:pt x="461732" y="152399"/>
                </a:lnTo>
                <a:lnTo>
                  <a:pt x="469060" y="139699"/>
                </a:lnTo>
                <a:lnTo>
                  <a:pt x="485589" y="139699"/>
                </a:lnTo>
                <a:lnTo>
                  <a:pt x="501131" y="165099"/>
                </a:lnTo>
                <a:lnTo>
                  <a:pt x="478498" y="165099"/>
                </a:lnTo>
                <a:lnTo>
                  <a:pt x="459052" y="177799"/>
                </a:lnTo>
                <a:lnTo>
                  <a:pt x="432536" y="190499"/>
                </a:lnTo>
                <a:lnTo>
                  <a:pt x="398948" y="203199"/>
                </a:lnTo>
                <a:close/>
              </a:path>
              <a:path extrusionOk="0" h="1955800" w="1171575">
                <a:moveTo>
                  <a:pt x="575137" y="292099"/>
                </a:moveTo>
                <a:lnTo>
                  <a:pt x="535082" y="292099"/>
                </a:lnTo>
                <a:lnTo>
                  <a:pt x="543738" y="279399"/>
                </a:lnTo>
                <a:lnTo>
                  <a:pt x="551288" y="266699"/>
                </a:lnTo>
                <a:lnTo>
                  <a:pt x="556629" y="241299"/>
                </a:lnTo>
                <a:lnTo>
                  <a:pt x="558655" y="215899"/>
                </a:lnTo>
                <a:lnTo>
                  <a:pt x="555705" y="190499"/>
                </a:lnTo>
                <a:lnTo>
                  <a:pt x="549217" y="165099"/>
                </a:lnTo>
                <a:lnTo>
                  <a:pt x="542728" y="165099"/>
                </a:lnTo>
                <a:lnTo>
                  <a:pt x="537421" y="152399"/>
                </a:lnTo>
                <a:lnTo>
                  <a:pt x="572665" y="152399"/>
                </a:lnTo>
                <a:lnTo>
                  <a:pt x="578696" y="177799"/>
                </a:lnTo>
                <a:lnTo>
                  <a:pt x="582959" y="190499"/>
                </a:lnTo>
                <a:lnTo>
                  <a:pt x="584576" y="215899"/>
                </a:lnTo>
                <a:lnTo>
                  <a:pt x="583581" y="228599"/>
                </a:lnTo>
                <a:lnTo>
                  <a:pt x="580841" y="253999"/>
                </a:lnTo>
                <a:lnTo>
                  <a:pt x="576722" y="266699"/>
                </a:lnTo>
                <a:lnTo>
                  <a:pt x="571592" y="279399"/>
                </a:lnTo>
                <a:lnTo>
                  <a:pt x="575137" y="292099"/>
                </a:lnTo>
                <a:close/>
              </a:path>
              <a:path extrusionOk="0" h="1955800" w="1171575">
                <a:moveTo>
                  <a:pt x="584286" y="317499"/>
                </a:moveTo>
                <a:lnTo>
                  <a:pt x="516233" y="317499"/>
                </a:lnTo>
                <a:lnTo>
                  <a:pt x="516205" y="304799"/>
                </a:lnTo>
                <a:lnTo>
                  <a:pt x="515949" y="292099"/>
                </a:lnTo>
                <a:lnTo>
                  <a:pt x="512380" y="253999"/>
                </a:lnTo>
                <a:lnTo>
                  <a:pt x="501296" y="215899"/>
                </a:lnTo>
                <a:lnTo>
                  <a:pt x="478498" y="165099"/>
                </a:lnTo>
                <a:lnTo>
                  <a:pt x="501131" y="165099"/>
                </a:lnTo>
                <a:lnTo>
                  <a:pt x="508902" y="177799"/>
                </a:lnTo>
                <a:lnTo>
                  <a:pt x="523595" y="215899"/>
                </a:lnTo>
                <a:lnTo>
                  <a:pt x="531658" y="253999"/>
                </a:lnTo>
                <a:lnTo>
                  <a:pt x="535082" y="292099"/>
                </a:lnTo>
                <a:lnTo>
                  <a:pt x="577531" y="292099"/>
                </a:lnTo>
                <a:lnTo>
                  <a:pt x="577531" y="304799"/>
                </a:lnTo>
                <a:lnTo>
                  <a:pt x="581975" y="304799"/>
                </a:lnTo>
                <a:lnTo>
                  <a:pt x="584286" y="317499"/>
                </a:lnTo>
                <a:close/>
              </a:path>
              <a:path extrusionOk="0" h="1955800" w="1171575">
                <a:moveTo>
                  <a:pt x="209514" y="279399"/>
                </a:moveTo>
                <a:lnTo>
                  <a:pt x="181491" y="279399"/>
                </a:lnTo>
                <a:lnTo>
                  <a:pt x="186981" y="253999"/>
                </a:lnTo>
                <a:lnTo>
                  <a:pt x="195345" y="228599"/>
                </a:lnTo>
                <a:lnTo>
                  <a:pt x="205035" y="203199"/>
                </a:lnTo>
                <a:lnTo>
                  <a:pt x="214502" y="177799"/>
                </a:lnTo>
                <a:lnTo>
                  <a:pt x="245156" y="177799"/>
                </a:lnTo>
                <a:lnTo>
                  <a:pt x="240432" y="190499"/>
                </a:lnTo>
                <a:lnTo>
                  <a:pt x="238075" y="190499"/>
                </a:lnTo>
                <a:lnTo>
                  <a:pt x="227317" y="215899"/>
                </a:lnTo>
                <a:lnTo>
                  <a:pt x="217440" y="241299"/>
                </a:lnTo>
                <a:lnTo>
                  <a:pt x="210214" y="266699"/>
                </a:lnTo>
                <a:lnTo>
                  <a:pt x="209514" y="279399"/>
                </a:lnTo>
                <a:close/>
              </a:path>
              <a:path extrusionOk="0" h="1955800" w="1171575">
                <a:moveTo>
                  <a:pt x="211617" y="393699"/>
                </a:moveTo>
                <a:lnTo>
                  <a:pt x="157918" y="393699"/>
                </a:lnTo>
                <a:lnTo>
                  <a:pt x="156077" y="380999"/>
                </a:lnTo>
                <a:lnTo>
                  <a:pt x="147974" y="330199"/>
                </a:lnTo>
                <a:lnTo>
                  <a:pt x="146132" y="317499"/>
                </a:lnTo>
                <a:lnTo>
                  <a:pt x="191804" y="317499"/>
                </a:lnTo>
                <a:lnTo>
                  <a:pt x="194372" y="330199"/>
                </a:lnTo>
                <a:lnTo>
                  <a:pt x="197480" y="355599"/>
                </a:lnTo>
                <a:lnTo>
                  <a:pt x="200478" y="368299"/>
                </a:lnTo>
                <a:lnTo>
                  <a:pt x="202716" y="380999"/>
                </a:lnTo>
                <a:lnTo>
                  <a:pt x="205064" y="380999"/>
                </a:lnTo>
                <a:lnTo>
                  <a:pt x="211617" y="393699"/>
                </a:lnTo>
                <a:close/>
              </a:path>
              <a:path extrusionOk="0" h="1955800" w="1171575">
                <a:moveTo>
                  <a:pt x="492737" y="533399"/>
                </a:moveTo>
                <a:lnTo>
                  <a:pt x="392280" y="533399"/>
                </a:lnTo>
                <a:lnTo>
                  <a:pt x="410747" y="520699"/>
                </a:lnTo>
                <a:lnTo>
                  <a:pt x="430340" y="520699"/>
                </a:lnTo>
                <a:lnTo>
                  <a:pt x="432019" y="507999"/>
                </a:lnTo>
                <a:lnTo>
                  <a:pt x="436095" y="507999"/>
                </a:lnTo>
                <a:lnTo>
                  <a:pt x="455982" y="495299"/>
                </a:lnTo>
                <a:lnTo>
                  <a:pt x="473213" y="482599"/>
                </a:lnTo>
                <a:lnTo>
                  <a:pt x="487792" y="469899"/>
                </a:lnTo>
                <a:lnTo>
                  <a:pt x="499723" y="457199"/>
                </a:lnTo>
                <a:lnTo>
                  <a:pt x="504548" y="444499"/>
                </a:lnTo>
                <a:lnTo>
                  <a:pt x="508268" y="444499"/>
                </a:lnTo>
                <a:lnTo>
                  <a:pt x="510662" y="431799"/>
                </a:lnTo>
                <a:lnTo>
                  <a:pt x="511509" y="419099"/>
                </a:lnTo>
                <a:lnTo>
                  <a:pt x="511509" y="406399"/>
                </a:lnTo>
                <a:lnTo>
                  <a:pt x="512759" y="406399"/>
                </a:lnTo>
                <a:lnTo>
                  <a:pt x="516215" y="393699"/>
                </a:lnTo>
                <a:lnTo>
                  <a:pt x="527992" y="393699"/>
                </a:lnTo>
                <a:lnTo>
                  <a:pt x="527992" y="380999"/>
                </a:lnTo>
                <a:lnTo>
                  <a:pt x="530828" y="380999"/>
                </a:lnTo>
                <a:lnTo>
                  <a:pt x="534769" y="355599"/>
                </a:lnTo>
                <a:lnTo>
                  <a:pt x="538268" y="342899"/>
                </a:lnTo>
                <a:lnTo>
                  <a:pt x="539778" y="330199"/>
                </a:lnTo>
                <a:lnTo>
                  <a:pt x="539778" y="317499"/>
                </a:lnTo>
                <a:lnTo>
                  <a:pt x="586155" y="317499"/>
                </a:lnTo>
                <a:lnTo>
                  <a:pt x="586924" y="330199"/>
                </a:lnTo>
                <a:lnTo>
                  <a:pt x="585414" y="342899"/>
                </a:lnTo>
                <a:lnTo>
                  <a:pt x="581914" y="368299"/>
                </a:lnTo>
                <a:lnTo>
                  <a:pt x="577973" y="380999"/>
                </a:lnTo>
                <a:lnTo>
                  <a:pt x="575137" y="393699"/>
                </a:lnTo>
                <a:lnTo>
                  <a:pt x="572562" y="406399"/>
                </a:lnTo>
                <a:lnTo>
                  <a:pt x="568664" y="419099"/>
                </a:lnTo>
                <a:lnTo>
                  <a:pt x="563882" y="419099"/>
                </a:lnTo>
                <a:lnTo>
                  <a:pt x="558655" y="431799"/>
                </a:lnTo>
                <a:lnTo>
                  <a:pt x="546374" y="469899"/>
                </a:lnTo>
                <a:lnTo>
                  <a:pt x="526451" y="495299"/>
                </a:lnTo>
                <a:lnTo>
                  <a:pt x="510920" y="520699"/>
                </a:lnTo>
                <a:lnTo>
                  <a:pt x="492737" y="533399"/>
                </a:lnTo>
                <a:close/>
              </a:path>
              <a:path extrusionOk="0" h="1955800" w="1171575">
                <a:moveTo>
                  <a:pt x="570441" y="1943099"/>
                </a:moveTo>
                <a:lnTo>
                  <a:pt x="169705" y="1943099"/>
                </a:lnTo>
                <a:lnTo>
                  <a:pt x="124907" y="1346199"/>
                </a:lnTo>
                <a:lnTo>
                  <a:pt x="75556" y="1333499"/>
                </a:lnTo>
                <a:lnTo>
                  <a:pt x="35934" y="1308099"/>
                </a:lnTo>
                <a:lnTo>
                  <a:pt x="9572" y="1257299"/>
                </a:lnTo>
                <a:lnTo>
                  <a:pt x="0" y="1206499"/>
                </a:lnTo>
                <a:lnTo>
                  <a:pt x="0" y="838199"/>
                </a:lnTo>
                <a:lnTo>
                  <a:pt x="1388" y="812799"/>
                </a:lnTo>
                <a:lnTo>
                  <a:pt x="5092" y="800099"/>
                </a:lnTo>
                <a:lnTo>
                  <a:pt x="10416" y="774699"/>
                </a:lnTo>
                <a:lnTo>
                  <a:pt x="16666" y="761999"/>
                </a:lnTo>
                <a:lnTo>
                  <a:pt x="16380" y="761999"/>
                </a:lnTo>
                <a:lnTo>
                  <a:pt x="17345" y="749299"/>
                </a:lnTo>
                <a:lnTo>
                  <a:pt x="21178" y="749299"/>
                </a:lnTo>
                <a:lnTo>
                  <a:pt x="46620" y="685799"/>
                </a:lnTo>
                <a:lnTo>
                  <a:pt x="85620" y="647699"/>
                </a:lnTo>
                <a:lnTo>
                  <a:pt x="178357" y="596899"/>
                </a:lnTo>
                <a:lnTo>
                  <a:pt x="219125" y="584199"/>
                </a:lnTo>
                <a:lnTo>
                  <a:pt x="247513" y="584199"/>
                </a:lnTo>
                <a:lnTo>
                  <a:pt x="251012" y="571499"/>
                </a:lnTo>
                <a:lnTo>
                  <a:pt x="254290" y="571499"/>
                </a:lnTo>
                <a:lnTo>
                  <a:pt x="257126" y="558799"/>
                </a:lnTo>
                <a:lnTo>
                  <a:pt x="259300" y="546099"/>
                </a:lnTo>
                <a:lnTo>
                  <a:pt x="241691" y="533399"/>
                </a:lnTo>
                <a:lnTo>
                  <a:pt x="224521" y="507999"/>
                </a:lnTo>
                <a:lnTo>
                  <a:pt x="208234" y="495299"/>
                </a:lnTo>
                <a:lnTo>
                  <a:pt x="193277" y="469899"/>
                </a:lnTo>
                <a:lnTo>
                  <a:pt x="188581" y="469899"/>
                </a:lnTo>
                <a:lnTo>
                  <a:pt x="188581" y="457199"/>
                </a:lnTo>
                <a:lnTo>
                  <a:pt x="185082" y="457199"/>
                </a:lnTo>
                <a:lnTo>
                  <a:pt x="181804" y="444499"/>
                </a:lnTo>
                <a:lnTo>
                  <a:pt x="178968" y="431799"/>
                </a:lnTo>
                <a:lnTo>
                  <a:pt x="176795" y="419099"/>
                </a:lnTo>
                <a:lnTo>
                  <a:pt x="170199" y="406399"/>
                </a:lnTo>
                <a:lnTo>
                  <a:pt x="164705" y="406399"/>
                </a:lnTo>
                <a:lnTo>
                  <a:pt x="160536" y="393699"/>
                </a:lnTo>
                <a:lnTo>
                  <a:pt x="220297" y="393699"/>
                </a:lnTo>
                <a:lnTo>
                  <a:pt x="221546" y="406399"/>
                </a:lnTo>
                <a:lnTo>
                  <a:pt x="221546" y="419099"/>
                </a:lnTo>
                <a:lnTo>
                  <a:pt x="222358" y="419099"/>
                </a:lnTo>
                <a:lnTo>
                  <a:pt x="224498" y="431799"/>
                </a:lnTo>
                <a:lnTo>
                  <a:pt x="227521" y="431799"/>
                </a:lnTo>
                <a:lnTo>
                  <a:pt x="230985" y="444499"/>
                </a:lnTo>
                <a:lnTo>
                  <a:pt x="233333" y="444499"/>
                </a:lnTo>
                <a:lnTo>
                  <a:pt x="233333" y="457199"/>
                </a:lnTo>
                <a:lnTo>
                  <a:pt x="248219" y="469899"/>
                </a:lnTo>
                <a:lnTo>
                  <a:pt x="263996" y="495299"/>
                </a:lnTo>
                <a:lnTo>
                  <a:pt x="279773" y="507999"/>
                </a:lnTo>
                <a:lnTo>
                  <a:pt x="294659" y="507999"/>
                </a:lnTo>
                <a:lnTo>
                  <a:pt x="296797" y="520699"/>
                </a:lnTo>
                <a:lnTo>
                  <a:pt x="318554" y="520699"/>
                </a:lnTo>
                <a:lnTo>
                  <a:pt x="335712" y="533399"/>
                </a:lnTo>
                <a:lnTo>
                  <a:pt x="492737" y="533399"/>
                </a:lnTo>
                <a:lnTo>
                  <a:pt x="471454" y="546099"/>
                </a:lnTo>
                <a:lnTo>
                  <a:pt x="305754" y="546099"/>
                </a:lnTo>
                <a:lnTo>
                  <a:pt x="300712" y="571499"/>
                </a:lnTo>
                <a:lnTo>
                  <a:pt x="292354" y="596899"/>
                </a:lnTo>
                <a:lnTo>
                  <a:pt x="283640" y="609599"/>
                </a:lnTo>
                <a:lnTo>
                  <a:pt x="277532" y="622299"/>
                </a:lnTo>
                <a:lnTo>
                  <a:pt x="294680" y="622299"/>
                </a:lnTo>
                <a:lnTo>
                  <a:pt x="315290" y="634999"/>
                </a:lnTo>
                <a:lnTo>
                  <a:pt x="222919" y="634999"/>
                </a:lnTo>
                <a:lnTo>
                  <a:pt x="180456" y="647699"/>
                </a:lnTo>
                <a:lnTo>
                  <a:pt x="133173" y="673099"/>
                </a:lnTo>
                <a:lnTo>
                  <a:pt x="90940" y="711199"/>
                </a:lnTo>
                <a:lnTo>
                  <a:pt x="63627" y="761999"/>
                </a:lnTo>
                <a:lnTo>
                  <a:pt x="59622" y="774699"/>
                </a:lnTo>
                <a:lnTo>
                  <a:pt x="87330" y="800099"/>
                </a:lnTo>
                <a:lnTo>
                  <a:pt x="51289" y="800099"/>
                </a:lnTo>
                <a:lnTo>
                  <a:pt x="47910" y="812799"/>
                </a:lnTo>
                <a:lnTo>
                  <a:pt x="45076" y="825499"/>
                </a:lnTo>
                <a:lnTo>
                  <a:pt x="43128" y="825499"/>
                </a:lnTo>
                <a:lnTo>
                  <a:pt x="42403" y="838199"/>
                </a:lnTo>
                <a:lnTo>
                  <a:pt x="42403" y="1219199"/>
                </a:lnTo>
                <a:lnTo>
                  <a:pt x="49884" y="1244599"/>
                </a:lnTo>
                <a:lnTo>
                  <a:pt x="70015" y="1282699"/>
                </a:lnTo>
                <a:lnTo>
                  <a:pt x="99325" y="1295399"/>
                </a:lnTo>
                <a:lnTo>
                  <a:pt x="134346" y="1308099"/>
                </a:lnTo>
                <a:lnTo>
                  <a:pt x="157918" y="1308099"/>
                </a:lnTo>
                <a:lnTo>
                  <a:pt x="157918" y="1320799"/>
                </a:lnTo>
                <a:lnTo>
                  <a:pt x="165009" y="1320799"/>
                </a:lnTo>
                <a:lnTo>
                  <a:pt x="165009" y="1333499"/>
                </a:lnTo>
                <a:lnTo>
                  <a:pt x="209760" y="1917699"/>
                </a:lnTo>
                <a:lnTo>
                  <a:pt x="571688" y="1917699"/>
                </a:lnTo>
                <a:lnTo>
                  <a:pt x="570441" y="1943099"/>
                </a:lnTo>
                <a:close/>
              </a:path>
              <a:path extrusionOk="0" h="1955800" w="1171575">
                <a:moveTo>
                  <a:pt x="390168" y="558799"/>
                </a:moveTo>
                <a:lnTo>
                  <a:pt x="337859" y="558799"/>
                </a:lnTo>
                <a:lnTo>
                  <a:pt x="322410" y="546099"/>
                </a:lnTo>
                <a:lnTo>
                  <a:pt x="406959" y="546099"/>
                </a:lnTo>
                <a:lnTo>
                  <a:pt x="390168" y="558799"/>
                </a:lnTo>
                <a:close/>
              </a:path>
              <a:path extrusionOk="0" h="1955800" w="1171575">
                <a:moveTo>
                  <a:pt x="506786" y="634999"/>
                </a:moveTo>
                <a:lnTo>
                  <a:pt x="478172" y="634999"/>
                </a:lnTo>
                <a:lnTo>
                  <a:pt x="473204" y="622299"/>
                </a:lnTo>
                <a:lnTo>
                  <a:pt x="442515" y="622299"/>
                </a:lnTo>
                <a:lnTo>
                  <a:pt x="450966" y="609599"/>
                </a:lnTo>
                <a:lnTo>
                  <a:pt x="444246" y="609599"/>
                </a:lnTo>
                <a:lnTo>
                  <a:pt x="436347" y="584199"/>
                </a:lnTo>
                <a:lnTo>
                  <a:pt x="429266" y="571499"/>
                </a:lnTo>
                <a:lnTo>
                  <a:pt x="424999" y="546099"/>
                </a:lnTo>
                <a:lnTo>
                  <a:pt x="471454" y="546099"/>
                </a:lnTo>
                <a:lnTo>
                  <a:pt x="473994" y="558799"/>
                </a:lnTo>
                <a:lnTo>
                  <a:pt x="477637" y="571499"/>
                </a:lnTo>
                <a:lnTo>
                  <a:pt x="481723" y="584199"/>
                </a:lnTo>
                <a:lnTo>
                  <a:pt x="565054" y="584199"/>
                </a:lnTo>
                <a:lnTo>
                  <a:pt x="571776" y="596899"/>
                </a:lnTo>
                <a:lnTo>
                  <a:pt x="547237" y="596899"/>
                </a:lnTo>
                <a:lnTo>
                  <a:pt x="513857" y="622299"/>
                </a:lnTo>
                <a:lnTo>
                  <a:pt x="506786" y="634999"/>
                </a:lnTo>
                <a:close/>
              </a:path>
              <a:path extrusionOk="0" h="1955800" w="1171575">
                <a:moveTo>
                  <a:pt x="396033" y="1384299"/>
                </a:moveTo>
                <a:lnTo>
                  <a:pt x="358056" y="1384299"/>
                </a:lnTo>
                <a:lnTo>
                  <a:pt x="553130" y="1282699"/>
                </a:lnTo>
                <a:lnTo>
                  <a:pt x="553268" y="1282699"/>
                </a:lnTo>
                <a:lnTo>
                  <a:pt x="553959" y="1257299"/>
                </a:lnTo>
                <a:lnTo>
                  <a:pt x="584576" y="761999"/>
                </a:lnTo>
                <a:lnTo>
                  <a:pt x="584576" y="749299"/>
                </a:lnTo>
                <a:lnTo>
                  <a:pt x="589318" y="749299"/>
                </a:lnTo>
                <a:lnTo>
                  <a:pt x="609852" y="723899"/>
                </a:lnTo>
                <a:lnTo>
                  <a:pt x="608836" y="723899"/>
                </a:lnTo>
                <a:lnTo>
                  <a:pt x="607702" y="711199"/>
                </a:lnTo>
                <a:lnTo>
                  <a:pt x="547237" y="596899"/>
                </a:lnTo>
                <a:lnTo>
                  <a:pt x="571776" y="596899"/>
                </a:lnTo>
                <a:lnTo>
                  <a:pt x="625552" y="698499"/>
                </a:lnTo>
                <a:lnTo>
                  <a:pt x="685363" y="698499"/>
                </a:lnTo>
                <a:lnTo>
                  <a:pt x="643093" y="749299"/>
                </a:lnTo>
                <a:lnTo>
                  <a:pt x="665187" y="774699"/>
                </a:lnTo>
                <a:lnTo>
                  <a:pt x="690820" y="812799"/>
                </a:lnTo>
                <a:lnTo>
                  <a:pt x="633194" y="812799"/>
                </a:lnTo>
                <a:lnTo>
                  <a:pt x="605800" y="1257299"/>
                </a:lnTo>
                <a:lnTo>
                  <a:pt x="603193" y="1308099"/>
                </a:lnTo>
                <a:lnTo>
                  <a:pt x="551795" y="1308099"/>
                </a:lnTo>
                <a:lnTo>
                  <a:pt x="396033" y="1384299"/>
                </a:lnTo>
                <a:close/>
              </a:path>
              <a:path extrusionOk="0" h="1955800" w="1171575">
                <a:moveTo>
                  <a:pt x="449985" y="647699"/>
                </a:moveTo>
                <a:lnTo>
                  <a:pt x="408549" y="647699"/>
                </a:lnTo>
                <a:lnTo>
                  <a:pt x="411323" y="634999"/>
                </a:lnTo>
                <a:lnTo>
                  <a:pt x="425601" y="634999"/>
                </a:lnTo>
                <a:lnTo>
                  <a:pt x="434032" y="622299"/>
                </a:lnTo>
                <a:lnTo>
                  <a:pt x="473204" y="622299"/>
                </a:lnTo>
                <a:lnTo>
                  <a:pt x="461755" y="634999"/>
                </a:lnTo>
                <a:lnTo>
                  <a:pt x="449985" y="647699"/>
                </a:lnTo>
                <a:close/>
              </a:path>
              <a:path extrusionOk="0" h="1955800" w="1171575">
                <a:moveTo>
                  <a:pt x="371883" y="673099"/>
                </a:moveTo>
                <a:lnTo>
                  <a:pt x="365377" y="673099"/>
                </a:lnTo>
                <a:lnTo>
                  <a:pt x="328361" y="660399"/>
                </a:lnTo>
                <a:lnTo>
                  <a:pt x="296155" y="660399"/>
                </a:lnTo>
                <a:lnTo>
                  <a:pt x="269888" y="647699"/>
                </a:lnTo>
                <a:lnTo>
                  <a:pt x="250690" y="634999"/>
                </a:lnTo>
                <a:lnTo>
                  <a:pt x="315290" y="634999"/>
                </a:lnTo>
                <a:lnTo>
                  <a:pt x="338982" y="647699"/>
                </a:lnTo>
                <a:lnTo>
                  <a:pt x="377163" y="647699"/>
                </a:lnTo>
                <a:lnTo>
                  <a:pt x="377163" y="660399"/>
                </a:lnTo>
                <a:lnTo>
                  <a:pt x="371883" y="673099"/>
                </a:lnTo>
                <a:close/>
              </a:path>
              <a:path extrusionOk="0" h="1955800" w="1171575">
                <a:moveTo>
                  <a:pt x="426565" y="660399"/>
                </a:moveTo>
                <a:lnTo>
                  <a:pt x="413028" y="660399"/>
                </a:lnTo>
                <a:lnTo>
                  <a:pt x="411095" y="647699"/>
                </a:lnTo>
                <a:lnTo>
                  <a:pt x="438164" y="647699"/>
                </a:lnTo>
                <a:lnTo>
                  <a:pt x="426565" y="660399"/>
                </a:lnTo>
                <a:close/>
              </a:path>
              <a:path extrusionOk="0" h="1955800" w="1171575">
                <a:moveTo>
                  <a:pt x="367264" y="1028699"/>
                </a:moveTo>
                <a:lnTo>
                  <a:pt x="349309" y="1028699"/>
                </a:lnTo>
                <a:lnTo>
                  <a:pt x="192126" y="838199"/>
                </a:lnTo>
                <a:lnTo>
                  <a:pt x="192349" y="838199"/>
                </a:lnTo>
                <a:lnTo>
                  <a:pt x="272053" y="749299"/>
                </a:lnTo>
                <a:lnTo>
                  <a:pt x="442080" y="749299"/>
                </a:lnTo>
                <a:lnTo>
                  <a:pt x="465544" y="774699"/>
                </a:lnTo>
                <a:lnTo>
                  <a:pt x="285497" y="774699"/>
                </a:lnTo>
                <a:lnTo>
                  <a:pt x="220994" y="838199"/>
                </a:lnTo>
                <a:lnTo>
                  <a:pt x="358287" y="1003299"/>
                </a:lnTo>
                <a:lnTo>
                  <a:pt x="388228" y="1003299"/>
                </a:lnTo>
                <a:lnTo>
                  <a:pt x="367264" y="1028699"/>
                </a:lnTo>
                <a:close/>
              </a:path>
              <a:path extrusionOk="0" h="1955800" w="1171575">
                <a:moveTo>
                  <a:pt x="388228" y="1003299"/>
                </a:moveTo>
                <a:lnTo>
                  <a:pt x="358287" y="1003299"/>
                </a:lnTo>
                <a:lnTo>
                  <a:pt x="495441" y="838199"/>
                </a:lnTo>
                <a:lnTo>
                  <a:pt x="428821" y="774699"/>
                </a:lnTo>
                <a:lnTo>
                  <a:pt x="465544" y="774699"/>
                </a:lnTo>
                <a:lnTo>
                  <a:pt x="524204" y="838199"/>
                </a:lnTo>
                <a:lnTo>
                  <a:pt x="524495" y="838199"/>
                </a:lnTo>
                <a:lnTo>
                  <a:pt x="388228" y="1003299"/>
                </a:lnTo>
                <a:close/>
              </a:path>
              <a:path extrusionOk="0" h="1955800" w="1171575">
                <a:moveTo>
                  <a:pt x="370073" y="1917699"/>
                </a:moveTo>
                <a:lnTo>
                  <a:pt x="346500" y="1917699"/>
                </a:lnTo>
                <a:lnTo>
                  <a:pt x="346500" y="1396999"/>
                </a:lnTo>
                <a:lnTo>
                  <a:pt x="157918" y="1308099"/>
                </a:lnTo>
                <a:lnTo>
                  <a:pt x="134346" y="1308099"/>
                </a:lnTo>
                <a:lnTo>
                  <a:pt x="134346" y="1193799"/>
                </a:lnTo>
                <a:lnTo>
                  <a:pt x="77762" y="1193799"/>
                </a:lnTo>
                <a:lnTo>
                  <a:pt x="77762" y="1181099"/>
                </a:lnTo>
                <a:lnTo>
                  <a:pt x="83042" y="1168399"/>
                </a:lnTo>
                <a:lnTo>
                  <a:pt x="134346" y="1168399"/>
                </a:lnTo>
                <a:lnTo>
                  <a:pt x="134346" y="876299"/>
                </a:lnTo>
                <a:lnTo>
                  <a:pt x="51289" y="800099"/>
                </a:lnTo>
                <a:lnTo>
                  <a:pt x="87330" y="800099"/>
                </a:lnTo>
                <a:lnTo>
                  <a:pt x="156599" y="863599"/>
                </a:lnTo>
                <a:lnTo>
                  <a:pt x="157918" y="876299"/>
                </a:lnTo>
                <a:lnTo>
                  <a:pt x="157918" y="1219199"/>
                </a:lnTo>
                <a:lnTo>
                  <a:pt x="440791" y="1219199"/>
                </a:lnTo>
                <a:lnTo>
                  <a:pt x="440791" y="1231899"/>
                </a:lnTo>
                <a:lnTo>
                  <a:pt x="436077" y="1244599"/>
                </a:lnTo>
                <a:lnTo>
                  <a:pt x="157918" y="1244599"/>
                </a:lnTo>
                <a:lnTo>
                  <a:pt x="157918" y="1282699"/>
                </a:lnTo>
                <a:lnTo>
                  <a:pt x="358056" y="1384299"/>
                </a:lnTo>
                <a:lnTo>
                  <a:pt x="396033" y="1384299"/>
                </a:lnTo>
                <a:lnTo>
                  <a:pt x="370073" y="1396999"/>
                </a:lnTo>
                <a:lnTo>
                  <a:pt x="370073" y="1917699"/>
                </a:lnTo>
                <a:close/>
              </a:path>
              <a:path extrusionOk="0" h="1955800" w="1171575">
                <a:moveTo>
                  <a:pt x="800555" y="1739899"/>
                </a:moveTo>
                <a:lnTo>
                  <a:pt x="581030" y="1739899"/>
                </a:lnTo>
                <a:lnTo>
                  <a:pt x="843516" y="1676399"/>
                </a:lnTo>
                <a:lnTo>
                  <a:pt x="892640" y="1650999"/>
                </a:lnTo>
                <a:lnTo>
                  <a:pt x="939265" y="1638299"/>
                </a:lnTo>
                <a:lnTo>
                  <a:pt x="982798" y="1612899"/>
                </a:lnTo>
                <a:lnTo>
                  <a:pt x="1022651" y="1587499"/>
                </a:lnTo>
                <a:lnTo>
                  <a:pt x="1058233" y="1574799"/>
                </a:lnTo>
                <a:lnTo>
                  <a:pt x="1088955" y="1549399"/>
                </a:lnTo>
                <a:lnTo>
                  <a:pt x="1114225" y="1523999"/>
                </a:lnTo>
                <a:lnTo>
                  <a:pt x="1076488" y="1485899"/>
                </a:lnTo>
                <a:lnTo>
                  <a:pt x="1043113" y="1460499"/>
                </a:lnTo>
                <a:lnTo>
                  <a:pt x="1013355" y="1422399"/>
                </a:lnTo>
                <a:lnTo>
                  <a:pt x="961701" y="1358899"/>
                </a:lnTo>
                <a:lnTo>
                  <a:pt x="938313" y="1320799"/>
                </a:lnTo>
                <a:lnTo>
                  <a:pt x="915556" y="1282699"/>
                </a:lnTo>
                <a:lnTo>
                  <a:pt x="892682" y="1231899"/>
                </a:lnTo>
                <a:lnTo>
                  <a:pt x="868945" y="1193799"/>
                </a:lnTo>
                <a:lnTo>
                  <a:pt x="843599" y="1130299"/>
                </a:lnTo>
                <a:lnTo>
                  <a:pt x="822099" y="1092199"/>
                </a:lnTo>
                <a:lnTo>
                  <a:pt x="797464" y="1041399"/>
                </a:lnTo>
                <a:lnTo>
                  <a:pt x="770576" y="1003299"/>
                </a:lnTo>
                <a:lnTo>
                  <a:pt x="742317" y="952499"/>
                </a:lnTo>
                <a:lnTo>
                  <a:pt x="713567" y="914399"/>
                </a:lnTo>
                <a:lnTo>
                  <a:pt x="685209" y="876299"/>
                </a:lnTo>
                <a:lnTo>
                  <a:pt x="658124" y="838199"/>
                </a:lnTo>
                <a:lnTo>
                  <a:pt x="633194" y="812799"/>
                </a:lnTo>
                <a:lnTo>
                  <a:pt x="690820" y="812799"/>
                </a:lnTo>
                <a:lnTo>
                  <a:pt x="719008" y="838199"/>
                </a:lnTo>
                <a:lnTo>
                  <a:pt x="748769" y="888999"/>
                </a:lnTo>
                <a:lnTo>
                  <a:pt x="779121" y="927099"/>
                </a:lnTo>
                <a:lnTo>
                  <a:pt x="809081" y="965199"/>
                </a:lnTo>
                <a:lnTo>
                  <a:pt x="837667" y="1015999"/>
                </a:lnTo>
                <a:lnTo>
                  <a:pt x="863896" y="1066799"/>
                </a:lnTo>
                <a:lnTo>
                  <a:pt x="886785" y="1117599"/>
                </a:lnTo>
                <a:lnTo>
                  <a:pt x="913948" y="1168399"/>
                </a:lnTo>
                <a:lnTo>
                  <a:pt x="939025" y="1219199"/>
                </a:lnTo>
                <a:lnTo>
                  <a:pt x="962839" y="1269999"/>
                </a:lnTo>
                <a:lnTo>
                  <a:pt x="986211" y="1308099"/>
                </a:lnTo>
                <a:lnTo>
                  <a:pt x="1009961" y="1346199"/>
                </a:lnTo>
                <a:lnTo>
                  <a:pt x="1034910" y="1384299"/>
                </a:lnTo>
                <a:lnTo>
                  <a:pt x="1061879" y="1409699"/>
                </a:lnTo>
                <a:lnTo>
                  <a:pt x="1091690" y="1435099"/>
                </a:lnTo>
                <a:lnTo>
                  <a:pt x="1125164" y="1473199"/>
                </a:lnTo>
                <a:lnTo>
                  <a:pt x="1163120" y="1498599"/>
                </a:lnTo>
                <a:lnTo>
                  <a:pt x="1168906" y="1511299"/>
                </a:lnTo>
                <a:lnTo>
                  <a:pt x="1171452" y="1523999"/>
                </a:lnTo>
                <a:lnTo>
                  <a:pt x="1170661" y="1523999"/>
                </a:lnTo>
                <a:lnTo>
                  <a:pt x="1166435" y="1536699"/>
                </a:lnTo>
                <a:lnTo>
                  <a:pt x="1115777" y="1587499"/>
                </a:lnTo>
                <a:lnTo>
                  <a:pt x="1082167" y="1612899"/>
                </a:lnTo>
                <a:lnTo>
                  <a:pt x="1043798" y="1638299"/>
                </a:lnTo>
                <a:lnTo>
                  <a:pt x="1001241" y="1650999"/>
                </a:lnTo>
                <a:lnTo>
                  <a:pt x="955067" y="1676399"/>
                </a:lnTo>
                <a:lnTo>
                  <a:pt x="905848" y="1701799"/>
                </a:lnTo>
                <a:lnTo>
                  <a:pt x="854153" y="1714499"/>
                </a:lnTo>
                <a:lnTo>
                  <a:pt x="800555" y="1739899"/>
                </a:lnTo>
                <a:close/>
              </a:path>
              <a:path extrusionOk="0" h="1955800" w="1171575">
                <a:moveTo>
                  <a:pt x="530368" y="1244599"/>
                </a:moveTo>
                <a:lnTo>
                  <a:pt x="469078" y="1244599"/>
                </a:lnTo>
                <a:lnTo>
                  <a:pt x="464364" y="1231899"/>
                </a:lnTo>
                <a:lnTo>
                  <a:pt x="464364" y="1219199"/>
                </a:lnTo>
                <a:lnTo>
                  <a:pt x="535082" y="1219199"/>
                </a:lnTo>
                <a:lnTo>
                  <a:pt x="535082" y="1231899"/>
                </a:lnTo>
                <a:lnTo>
                  <a:pt x="530368" y="1244599"/>
                </a:lnTo>
                <a:close/>
              </a:path>
              <a:path extrusionOk="0" h="1955800" w="1171575">
                <a:moveTo>
                  <a:pt x="571688" y="1917699"/>
                </a:moveTo>
                <a:lnTo>
                  <a:pt x="518600" y="1917699"/>
                </a:lnTo>
                <a:lnTo>
                  <a:pt x="551795" y="1308099"/>
                </a:lnTo>
                <a:lnTo>
                  <a:pt x="603193" y="1308099"/>
                </a:lnTo>
                <a:lnTo>
                  <a:pt x="581030" y="1739899"/>
                </a:lnTo>
                <a:lnTo>
                  <a:pt x="800555" y="1739899"/>
                </a:lnTo>
                <a:lnTo>
                  <a:pt x="634048" y="1777999"/>
                </a:lnTo>
                <a:lnTo>
                  <a:pt x="578544" y="1777999"/>
                </a:lnTo>
                <a:lnTo>
                  <a:pt x="571688" y="1917699"/>
                </a:lnTo>
                <a:close/>
              </a:path>
              <a:path extrusionOk="0" h="1955800" w="1171575">
                <a:moveTo>
                  <a:pt x="563075" y="1955799"/>
                </a:moveTo>
                <a:lnTo>
                  <a:pt x="177071" y="1955799"/>
                </a:lnTo>
                <a:lnTo>
                  <a:pt x="171731" y="1943099"/>
                </a:lnTo>
                <a:lnTo>
                  <a:pt x="568415" y="1943099"/>
                </a:lnTo>
                <a:lnTo>
                  <a:pt x="563075" y="1955799"/>
                </a:lnTo>
                <a:close/>
              </a:path>
            </a:pathLst>
          </a:custGeom>
          <a:gradFill>
            <a:gsLst>
              <a:gs pos="0">
                <a:srgbClr val="B7CE88"/>
              </a:gs>
              <a:gs pos="100000">
                <a:srgbClr val="768F45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" name="Google Shape;209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4088" y="-4633"/>
            <a:ext cx="3795811" cy="5151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4275" y="1872909"/>
            <a:ext cx="9472819" cy="3602743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23"/>
          <p:cNvSpPr txBox="1"/>
          <p:nvPr/>
        </p:nvSpPr>
        <p:spPr>
          <a:xfrm>
            <a:off x="251520" y="3867894"/>
            <a:ext cx="7809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23"/>
          <p:cNvSpPr txBox="1"/>
          <p:nvPr/>
        </p:nvSpPr>
        <p:spPr>
          <a:xfrm>
            <a:off x="243954" y="3645675"/>
            <a:ext cx="1807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C2D5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23"/>
          <p:cNvSpPr txBox="1"/>
          <p:nvPr/>
        </p:nvSpPr>
        <p:spPr>
          <a:xfrm>
            <a:off x="1450500" y="1010988"/>
            <a:ext cx="6243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/>
          </a:p>
        </p:txBody>
      </p:sp>
      <p:sp>
        <p:nvSpPr>
          <p:cNvPr id="214" name="Google Shape;214;p23"/>
          <p:cNvSpPr txBox="1"/>
          <p:nvPr/>
        </p:nvSpPr>
        <p:spPr>
          <a:xfrm>
            <a:off x="1450700" y="364488"/>
            <a:ext cx="59145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ru-RU" sz="3000">
                <a:solidFill>
                  <a:schemeClr val="dk1"/>
                </a:solidFill>
              </a:rPr>
              <a:t>Что важно для банка: </a:t>
            </a:r>
            <a:endParaRPr b="1" sz="3000">
              <a:solidFill>
                <a:schemeClr val="dk1"/>
              </a:solidFill>
            </a:endParaRPr>
          </a:p>
        </p:txBody>
      </p:sp>
      <p:sp>
        <p:nvSpPr>
          <p:cNvPr id="215" name="Google Shape;215;p23"/>
          <p:cNvSpPr txBox="1"/>
          <p:nvPr/>
        </p:nvSpPr>
        <p:spPr>
          <a:xfrm>
            <a:off x="2907950" y="1385100"/>
            <a:ext cx="5434200" cy="13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87350" lvl="0" marL="457200" rtl="0" algn="l">
              <a:spcBef>
                <a:spcPts val="640"/>
              </a:spcBef>
              <a:spcAft>
                <a:spcPts val="0"/>
              </a:spcAft>
              <a:buClr>
                <a:schemeClr val="accent3"/>
              </a:buClr>
              <a:buSzPts val="2500"/>
              <a:buAutoNum type="arabicPeriod"/>
            </a:pPr>
            <a:r>
              <a:rPr lang="ru-RU" sz="2500">
                <a:solidFill>
                  <a:schemeClr val="dk1"/>
                </a:solidFill>
              </a:rPr>
              <a:t>К</a:t>
            </a:r>
            <a:r>
              <a:rPr lang="ru-RU" sz="2500">
                <a:solidFill>
                  <a:schemeClr val="dk1"/>
                </a:solidFill>
              </a:rPr>
              <a:t>редитная история</a:t>
            </a:r>
            <a:endParaRPr sz="2500">
              <a:solidFill>
                <a:schemeClr val="dk1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AutoNum type="arabicPeriod"/>
            </a:pPr>
            <a:r>
              <a:rPr lang="ru-RU" sz="2500">
                <a:solidFill>
                  <a:schemeClr val="dk1"/>
                </a:solidFill>
              </a:rPr>
              <a:t>Доход клиента</a:t>
            </a:r>
            <a:endParaRPr sz="2500">
              <a:solidFill>
                <a:schemeClr val="dk1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AutoNum type="arabicPeriod"/>
            </a:pPr>
            <a:r>
              <a:rPr lang="ru-RU" sz="2500">
                <a:solidFill>
                  <a:schemeClr val="dk1"/>
                </a:solidFill>
              </a:rPr>
              <a:t>Программа банка </a:t>
            </a:r>
            <a:endParaRPr sz="2500">
              <a:solidFill>
                <a:schemeClr val="dk1"/>
              </a:solidFill>
            </a:endParaRPr>
          </a:p>
        </p:txBody>
      </p:sp>
      <p:pic>
        <p:nvPicPr>
          <p:cNvPr id="216" name="Google Shape;216;p2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23681" y="2013639"/>
            <a:ext cx="1528075" cy="161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Google Shape;221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858774"/>
            <a:ext cx="9472819" cy="360274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364088" y="-8188"/>
            <a:ext cx="3795811" cy="5151688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p24"/>
          <p:cNvSpPr txBox="1"/>
          <p:nvPr/>
        </p:nvSpPr>
        <p:spPr>
          <a:xfrm>
            <a:off x="6439222" y="1628079"/>
            <a:ext cx="2304300" cy="23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24"/>
          <p:cNvSpPr txBox="1"/>
          <p:nvPr/>
        </p:nvSpPr>
        <p:spPr>
          <a:xfrm>
            <a:off x="6411788" y="3950039"/>
            <a:ext cx="2304300" cy="23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24"/>
          <p:cNvSpPr txBox="1"/>
          <p:nvPr/>
        </p:nvSpPr>
        <p:spPr>
          <a:xfrm>
            <a:off x="6439222" y="4697600"/>
            <a:ext cx="2304300" cy="30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24"/>
          <p:cNvSpPr txBox="1"/>
          <p:nvPr/>
        </p:nvSpPr>
        <p:spPr>
          <a:xfrm>
            <a:off x="6604856" y="1628413"/>
            <a:ext cx="14457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solidFill>
                <a:srgbClr val="C2D59B"/>
              </a:solidFill>
            </a:endParaRPr>
          </a:p>
        </p:txBody>
      </p:sp>
      <p:sp>
        <p:nvSpPr>
          <p:cNvPr id="227" name="Google Shape;227;p24"/>
          <p:cNvSpPr txBox="1"/>
          <p:nvPr/>
        </p:nvSpPr>
        <p:spPr>
          <a:xfrm>
            <a:off x="6333902" y="2234958"/>
            <a:ext cx="2128800" cy="51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50">
              <a:solidFill>
                <a:srgbClr val="FCB8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8" name="Google Shape;228;p24"/>
          <p:cNvSpPr txBox="1"/>
          <p:nvPr/>
        </p:nvSpPr>
        <p:spPr>
          <a:xfrm>
            <a:off x="6604853" y="3076387"/>
            <a:ext cx="14457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solidFill>
                <a:srgbClr val="C2D59B"/>
              </a:solidFill>
            </a:endParaRPr>
          </a:p>
        </p:txBody>
      </p:sp>
      <p:sp>
        <p:nvSpPr>
          <p:cNvPr id="229" name="Google Shape;229;p24"/>
          <p:cNvSpPr txBox="1"/>
          <p:nvPr/>
        </p:nvSpPr>
        <p:spPr>
          <a:xfrm>
            <a:off x="6213000" y="3743400"/>
            <a:ext cx="2370600" cy="71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400">
              <a:solidFill>
                <a:srgbClr val="FCB8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30" name="Google Shape;230;p24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076785" y="1397363"/>
            <a:ext cx="2190875" cy="2190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" name="Google Shape;235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4088" y="-4633"/>
            <a:ext cx="3795811" cy="5151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4275" y="1872909"/>
            <a:ext cx="9472819" cy="3602743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Google Shape;237;p25"/>
          <p:cNvSpPr txBox="1"/>
          <p:nvPr/>
        </p:nvSpPr>
        <p:spPr>
          <a:xfrm>
            <a:off x="1063055" y="2248045"/>
            <a:ext cx="6768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1" lang="ru-RU" sz="1800" u="none" cap="none" strike="noStrike">
                <a:solidFill>
                  <a:srgbClr val="C2D59B"/>
                </a:solidFill>
                <a:latin typeface="Arial"/>
                <a:ea typeface="Arial"/>
                <a:cs typeface="Arial"/>
                <a:sym typeface="Arial"/>
              </a:rPr>
              <a:t>БЛАГОДАРИМ ЗА ДОВЕРИЕ И ВСЕГДА РАДЫ ВАМ ПОМОЧЬ!</a:t>
            </a:r>
            <a:endParaRPr b="1" i="1" sz="1800" u="none" cap="none" strike="noStrike">
              <a:solidFill>
                <a:srgbClr val="C2D59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4275" y="1872909"/>
            <a:ext cx="9472819" cy="36027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23525" y="1129726"/>
            <a:ext cx="3479725" cy="3818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364088" y="-4633"/>
            <a:ext cx="3795811" cy="5151688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5"/>
          <p:cNvSpPr txBox="1"/>
          <p:nvPr/>
        </p:nvSpPr>
        <p:spPr>
          <a:xfrm>
            <a:off x="4139952" y="791028"/>
            <a:ext cx="3168300" cy="34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ru-RU" sz="1600" u="none" cap="none" strike="noStrike">
                <a:solidFill>
                  <a:srgbClr val="C2D59B"/>
                </a:solidFill>
                <a:latin typeface="Arial"/>
                <a:ea typeface="Arial"/>
                <a:cs typeface="Arial"/>
                <a:sym typeface="Arial"/>
              </a:rPr>
              <a:t>ЮЛИЯ СМОЛЯНИНОВА</a:t>
            </a:r>
            <a:endParaRPr b="1" i="0" sz="1600" u="none" cap="none" strike="noStrike">
              <a:solidFill>
                <a:srgbClr val="C2D5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5"/>
          <p:cNvSpPr txBox="1"/>
          <p:nvPr/>
        </p:nvSpPr>
        <p:spPr>
          <a:xfrm>
            <a:off x="4139958" y="4140335"/>
            <a:ext cx="3904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76923C"/>
                </a:solidFill>
                <a:latin typeface="Arial"/>
                <a:ea typeface="Arial"/>
                <a:cs typeface="Arial"/>
                <a:sym typeface="Arial"/>
              </a:rPr>
              <a:t>А ВЫ КТО?</a:t>
            </a:r>
            <a:endParaRPr b="0" i="0" sz="2000" u="none" cap="none" strike="noStrike">
              <a:solidFill>
                <a:srgbClr val="76923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5"/>
          <p:cNvSpPr txBox="1"/>
          <p:nvPr/>
        </p:nvSpPr>
        <p:spPr>
          <a:xfrm>
            <a:off x="4139950" y="1256013"/>
            <a:ext cx="4204500" cy="26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03200" lvl="0" marL="17145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6923C"/>
              </a:buClr>
              <a:buSzPts val="1400"/>
              <a:buChar char="✔"/>
            </a:pPr>
            <a:r>
              <a:rPr lang="ru-RU">
                <a:solidFill>
                  <a:schemeClr val="dk1"/>
                </a:solidFill>
              </a:rPr>
              <a:t>Руководитель агентство по кредитованию и недвижимости;</a:t>
            </a:r>
            <a:endParaRPr>
              <a:solidFill>
                <a:schemeClr val="dk1"/>
              </a:solidFill>
            </a:endParaRPr>
          </a:p>
          <a:p>
            <a:pPr indent="-203200" lvl="0" marL="17145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6923C"/>
              </a:buClr>
              <a:buSzPts val="1400"/>
              <a:buChar char="✔"/>
            </a:pPr>
            <a:r>
              <a:rPr lang="ru-RU">
                <a:solidFill>
                  <a:schemeClr val="dk1"/>
                </a:solidFill>
              </a:rPr>
              <a:t>Создатель первого кредитного справочника и крупнейшего сообщества в РФ для ипотечный брокеров</a:t>
            </a:r>
            <a:endParaRPr>
              <a:solidFill>
                <a:schemeClr val="dk1"/>
              </a:solidFill>
            </a:endParaRPr>
          </a:p>
          <a:p>
            <a:pPr indent="-203200" lvl="0" marL="17145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6923C"/>
              </a:buClr>
              <a:buSzPts val="1400"/>
              <a:buFont typeface="Noto Sans Symbols"/>
              <a:buChar char="✔"/>
            </a:pPr>
            <a:r>
              <a:rPr lang="ru-RU">
                <a:solidFill>
                  <a:schemeClr val="dk1"/>
                </a:solidFill>
              </a:rPr>
              <a:t>Создатель уникального и самого востребованного курса по брокериджу </a:t>
            </a:r>
            <a:endParaRPr>
              <a:solidFill>
                <a:schemeClr val="dk1"/>
              </a:solidFill>
            </a:endParaRPr>
          </a:p>
          <a:p>
            <a:pPr indent="-203200" lvl="0" marL="17145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6923C"/>
              </a:buClr>
              <a:buSzPts val="1400"/>
              <a:buChar char="✔"/>
            </a:pPr>
            <a:r>
              <a:rPr lang="ru-RU">
                <a:solidFill>
                  <a:schemeClr val="dk1"/>
                </a:solidFill>
              </a:rPr>
              <a:t>Предприниматель 2 года </a:t>
            </a:r>
            <a:endParaRPr>
              <a:solidFill>
                <a:schemeClr val="dk1"/>
              </a:solidFill>
            </a:endParaRPr>
          </a:p>
          <a:p>
            <a:pPr indent="-203200" lvl="0" marL="17145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6923C"/>
              </a:buClr>
              <a:buSzPts val="1400"/>
              <a:buFont typeface="Noto Sans Symbols"/>
              <a:buChar char="✔"/>
            </a:pPr>
            <a:r>
              <a:rPr lang="ru-RU">
                <a:solidFill>
                  <a:schemeClr val="dk1"/>
                </a:solidFill>
              </a:rPr>
              <a:t>Инвестор « с чужими деньгами» </a:t>
            </a:r>
            <a:endParaRPr>
              <a:solidFill>
                <a:schemeClr val="dk1"/>
              </a:solidFill>
            </a:endParaRPr>
          </a:p>
          <a:p>
            <a:pPr indent="-203200" lvl="0" marL="17145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6923C"/>
              </a:buClr>
              <a:buSzPts val="1400"/>
              <a:buFont typeface="Noto Sans Symbols"/>
              <a:buChar char="✔"/>
            </a:pPr>
            <a:r>
              <a:rPr lang="ru-RU">
                <a:solidFill>
                  <a:schemeClr val="dk1"/>
                </a:solidFill>
              </a:rPr>
              <a:t>Мама 2 детей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4088" y="-4633"/>
            <a:ext cx="3795811" cy="5151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4275" y="1872909"/>
            <a:ext cx="9472819" cy="3602743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6"/>
          <p:cNvSpPr txBox="1"/>
          <p:nvPr/>
        </p:nvSpPr>
        <p:spPr>
          <a:xfrm>
            <a:off x="235249" y="1995686"/>
            <a:ext cx="7809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1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6"/>
          <p:cNvSpPr txBox="1"/>
          <p:nvPr/>
        </p:nvSpPr>
        <p:spPr>
          <a:xfrm>
            <a:off x="1645950" y="634848"/>
            <a:ext cx="6037500" cy="338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ru-RU" sz="2500" u="none" cap="none" strike="noStrike">
                <a:solidFill>
                  <a:schemeClr val="dk1"/>
                </a:solidFill>
              </a:rPr>
              <a:t>Вы узнаете: </a:t>
            </a:r>
            <a:endParaRPr b="1" i="0" sz="2500" u="none" cap="none" strike="noStrike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i="0" lang="ru-RU" sz="1700" u="none" cap="none" strike="noStrike">
                <a:solidFill>
                  <a:schemeClr val="dk1"/>
                </a:solidFill>
              </a:rPr>
              <a:t>Какие вопросы задать клиенту, чтобы быстро подобрать банк </a:t>
            </a:r>
            <a:endParaRPr i="0" sz="1700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i="0" sz="1700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i="0" lang="ru-RU" sz="1700" u="none" cap="none" strike="noStrike">
                <a:solidFill>
                  <a:schemeClr val="dk1"/>
                </a:solidFill>
              </a:rPr>
              <a:t>Каких клиентов точно не одобрить по ипотеке сейчас </a:t>
            </a:r>
            <a:endParaRPr i="0" sz="1700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i="0" sz="1700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i="0" lang="ru-RU" sz="1700" u="none" cap="none" strike="noStrike">
                <a:solidFill>
                  <a:schemeClr val="dk1"/>
                </a:solidFill>
              </a:rPr>
              <a:t>Что важно для банка при работе с клиентом</a:t>
            </a:r>
            <a:endParaRPr i="0" sz="1700" u="none" cap="none" strike="noStrike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76923C"/>
              </a:solidFill>
            </a:endParaRPr>
          </a:p>
        </p:txBody>
      </p:sp>
      <p:sp>
        <p:nvSpPr>
          <p:cNvPr id="120" name="Google Shape;120;p16"/>
          <p:cNvSpPr txBox="1"/>
          <p:nvPr/>
        </p:nvSpPr>
        <p:spPr>
          <a:xfrm>
            <a:off x="251520" y="3867894"/>
            <a:ext cx="7809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6"/>
          <p:cNvSpPr txBox="1"/>
          <p:nvPr/>
        </p:nvSpPr>
        <p:spPr>
          <a:xfrm>
            <a:off x="243954" y="3645675"/>
            <a:ext cx="1807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C2D5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2" name="Google Shape;122;p1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179425" y="2648601"/>
            <a:ext cx="2323624" cy="2271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15902" y="1491020"/>
            <a:ext cx="530053" cy="46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15899" y="2535785"/>
            <a:ext cx="530053" cy="46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15902" y="3312800"/>
            <a:ext cx="530053" cy="461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4088" y="-4633"/>
            <a:ext cx="3795811" cy="5151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4275" y="1872909"/>
            <a:ext cx="9472819" cy="3602743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17"/>
          <p:cNvSpPr txBox="1"/>
          <p:nvPr/>
        </p:nvSpPr>
        <p:spPr>
          <a:xfrm>
            <a:off x="235249" y="1995686"/>
            <a:ext cx="7809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1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7"/>
          <p:cNvSpPr txBox="1"/>
          <p:nvPr/>
        </p:nvSpPr>
        <p:spPr>
          <a:xfrm>
            <a:off x="251520" y="3867894"/>
            <a:ext cx="7809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7"/>
          <p:cNvSpPr txBox="1"/>
          <p:nvPr/>
        </p:nvSpPr>
        <p:spPr>
          <a:xfrm>
            <a:off x="254621" y="1641328"/>
            <a:ext cx="1591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C2D5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7"/>
          <p:cNvSpPr txBox="1"/>
          <p:nvPr/>
        </p:nvSpPr>
        <p:spPr>
          <a:xfrm>
            <a:off x="1846425" y="1248000"/>
            <a:ext cx="5229300" cy="28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1950" lvl="0" marL="457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3"/>
              </a:buClr>
              <a:buSzPts val="2100"/>
              <a:buChar char="➢"/>
            </a:pPr>
            <a:r>
              <a:rPr lang="ru-RU" sz="2100">
                <a:solidFill>
                  <a:schemeClr val="dk1"/>
                </a:solidFill>
              </a:rPr>
              <a:t>Понять программу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Char char="➢"/>
            </a:pPr>
            <a:r>
              <a:rPr lang="ru-RU" sz="2100">
                <a:solidFill>
                  <a:schemeClr val="dk1"/>
                </a:solidFill>
              </a:rPr>
              <a:t>Рассчитать</a:t>
            </a:r>
            <a:r>
              <a:rPr lang="ru-RU" sz="2100">
                <a:solidFill>
                  <a:schemeClr val="dk1"/>
                </a:solidFill>
              </a:rPr>
              <a:t> платеж по клиенту 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Char char="➢"/>
            </a:pPr>
            <a:r>
              <a:rPr lang="ru-RU" sz="2100">
                <a:solidFill>
                  <a:schemeClr val="dk1"/>
                </a:solidFill>
              </a:rPr>
              <a:t>Уточнить кредитную нагрузку 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Char char="➢"/>
            </a:pPr>
            <a:r>
              <a:rPr lang="ru-RU" sz="2100">
                <a:solidFill>
                  <a:schemeClr val="dk1"/>
                </a:solidFill>
              </a:rPr>
              <a:t>Разобраться с первоначальным взносом 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Char char="➢"/>
            </a:pPr>
            <a:r>
              <a:rPr lang="ru-RU" sz="2100">
                <a:solidFill>
                  <a:schemeClr val="dk1"/>
                </a:solidFill>
              </a:rPr>
              <a:t>В</a:t>
            </a:r>
            <a:r>
              <a:rPr lang="ru-RU" sz="2100">
                <a:solidFill>
                  <a:schemeClr val="dk1"/>
                </a:solidFill>
              </a:rPr>
              <a:t>озраст</a:t>
            </a:r>
            <a:r>
              <a:rPr lang="ru-RU" sz="2100">
                <a:solidFill>
                  <a:schemeClr val="dk1"/>
                </a:solidFill>
              </a:rPr>
              <a:t> клиента 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Char char="➢"/>
            </a:pPr>
            <a:r>
              <a:rPr lang="ru-RU" sz="2100">
                <a:solidFill>
                  <a:schemeClr val="dk1"/>
                </a:solidFill>
              </a:rPr>
              <a:t>Г</a:t>
            </a:r>
            <a:r>
              <a:rPr lang="ru-RU" sz="2100">
                <a:solidFill>
                  <a:schemeClr val="dk1"/>
                </a:solidFill>
              </a:rPr>
              <a:t>ражданство</a:t>
            </a:r>
            <a:r>
              <a:rPr lang="ru-RU" sz="2100">
                <a:solidFill>
                  <a:schemeClr val="dk1"/>
                </a:solidFill>
              </a:rPr>
              <a:t> 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Char char="➢"/>
            </a:pPr>
            <a:r>
              <a:rPr lang="ru-RU" sz="2100">
                <a:solidFill>
                  <a:schemeClr val="dk1"/>
                </a:solidFill>
              </a:rPr>
              <a:t>Что с работой для банка?</a:t>
            </a:r>
            <a:endParaRPr sz="2100">
              <a:solidFill>
                <a:schemeClr val="dk1"/>
              </a:solidFill>
            </a:endParaRPr>
          </a:p>
        </p:txBody>
      </p:sp>
      <p:sp>
        <p:nvSpPr>
          <p:cNvPr id="136" name="Google Shape;136;p17"/>
          <p:cNvSpPr txBox="1"/>
          <p:nvPr/>
        </p:nvSpPr>
        <p:spPr>
          <a:xfrm>
            <a:off x="1215150" y="470925"/>
            <a:ext cx="67137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500">
                <a:solidFill>
                  <a:schemeClr val="dk1"/>
                </a:solidFill>
              </a:rPr>
              <a:t>На первой консультации важно:</a:t>
            </a:r>
            <a:endParaRPr b="1" sz="2500"/>
          </a:p>
        </p:txBody>
      </p:sp>
      <p:pic>
        <p:nvPicPr>
          <p:cNvPr id="137" name="Google Shape;137;p1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624601" y="2791050"/>
            <a:ext cx="3274800" cy="212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4088" y="-4633"/>
            <a:ext cx="3795811" cy="5151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4275" y="1872909"/>
            <a:ext cx="9472819" cy="3602743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18"/>
          <p:cNvSpPr txBox="1"/>
          <p:nvPr/>
        </p:nvSpPr>
        <p:spPr>
          <a:xfrm>
            <a:off x="235249" y="1995686"/>
            <a:ext cx="7809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1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8"/>
          <p:cNvSpPr txBox="1"/>
          <p:nvPr/>
        </p:nvSpPr>
        <p:spPr>
          <a:xfrm>
            <a:off x="251520" y="3867894"/>
            <a:ext cx="7809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18"/>
          <p:cNvSpPr txBox="1"/>
          <p:nvPr/>
        </p:nvSpPr>
        <p:spPr>
          <a:xfrm>
            <a:off x="254621" y="1641328"/>
            <a:ext cx="1591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C2D5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18"/>
          <p:cNvSpPr txBox="1"/>
          <p:nvPr/>
        </p:nvSpPr>
        <p:spPr>
          <a:xfrm>
            <a:off x="243954" y="3645675"/>
            <a:ext cx="1807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C2D5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18"/>
          <p:cNvSpPr txBox="1"/>
          <p:nvPr/>
        </p:nvSpPr>
        <p:spPr>
          <a:xfrm>
            <a:off x="1450500" y="532475"/>
            <a:ext cx="6243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500">
                <a:solidFill>
                  <a:schemeClr val="dk1"/>
                </a:solidFill>
              </a:rPr>
              <a:t>П</a:t>
            </a:r>
            <a:r>
              <a:rPr b="1" lang="ru-RU" sz="2500">
                <a:solidFill>
                  <a:schemeClr val="dk1"/>
                </a:solidFill>
              </a:rPr>
              <a:t>рограммы по ипотеке: </a:t>
            </a:r>
            <a:endParaRPr b="1" sz="2500"/>
          </a:p>
        </p:txBody>
      </p:sp>
      <p:sp>
        <p:nvSpPr>
          <p:cNvPr id="149" name="Google Shape;149;p18"/>
          <p:cNvSpPr txBox="1"/>
          <p:nvPr/>
        </p:nvSpPr>
        <p:spPr>
          <a:xfrm>
            <a:off x="873692" y="1389588"/>
            <a:ext cx="3450000" cy="27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spcBef>
                <a:spcPts val="64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➢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</a:t>
            </a: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ервичный рынок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➢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Дом с земельным участком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➢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Земля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➢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Строительство </a:t>
            </a: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дома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➢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Коммерция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➢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Апартаменты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➢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Комнаты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31800" lvl="0" marL="4572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50" name="Google Shape;150;p18"/>
          <p:cNvSpPr txBox="1"/>
          <p:nvPr/>
        </p:nvSpPr>
        <p:spPr>
          <a:xfrm>
            <a:off x="5044250" y="1517238"/>
            <a:ext cx="3000000" cy="18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spcBef>
                <a:spcPts val="64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➢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</a:t>
            </a: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алоговые кредиты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➢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Рефинансирование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➢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Господдержка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➢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Семейная ипотека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➢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Сельская ипотека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➢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Военная ипотека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4088" y="-4633"/>
            <a:ext cx="3795811" cy="5151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4275" y="1872909"/>
            <a:ext cx="9472819" cy="3602743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19"/>
          <p:cNvSpPr txBox="1"/>
          <p:nvPr/>
        </p:nvSpPr>
        <p:spPr>
          <a:xfrm>
            <a:off x="235249" y="1995686"/>
            <a:ext cx="7809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1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19"/>
          <p:cNvSpPr txBox="1"/>
          <p:nvPr/>
        </p:nvSpPr>
        <p:spPr>
          <a:xfrm>
            <a:off x="251520" y="3867894"/>
            <a:ext cx="7809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19"/>
          <p:cNvSpPr txBox="1"/>
          <p:nvPr/>
        </p:nvSpPr>
        <p:spPr>
          <a:xfrm>
            <a:off x="254621" y="1641328"/>
            <a:ext cx="1591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C2D5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19"/>
          <p:cNvSpPr txBox="1"/>
          <p:nvPr/>
        </p:nvSpPr>
        <p:spPr>
          <a:xfrm>
            <a:off x="243954" y="3645675"/>
            <a:ext cx="1807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C2D5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19"/>
          <p:cNvSpPr txBox="1"/>
          <p:nvPr/>
        </p:nvSpPr>
        <p:spPr>
          <a:xfrm>
            <a:off x="1256835" y="1349163"/>
            <a:ext cx="62430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Платеж у клиента при ставке 11% - 12% будет составлять 1% от суммы кредита</a:t>
            </a:r>
            <a:r>
              <a:rPr b="1" lang="ru-RU" sz="2000">
                <a:solidFill>
                  <a:schemeClr val="dk1"/>
                </a:solidFill>
              </a:rPr>
              <a:t> </a:t>
            </a:r>
            <a:endParaRPr b="1" sz="2000"/>
          </a:p>
        </p:txBody>
      </p:sp>
      <p:pic>
        <p:nvPicPr>
          <p:cNvPr id="162" name="Google Shape;162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83523" y="797425"/>
            <a:ext cx="6299375" cy="4200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Google Shape;167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4088" y="-4633"/>
            <a:ext cx="3795811" cy="5151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4275" y="1872909"/>
            <a:ext cx="9472819" cy="3602743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20"/>
          <p:cNvSpPr txBox="1"/>
          <p:nvPr/>
        </p:nvSpPr>
        <p:spPr>
          <a:xfrm>
            <a:off x="235249" y="1995686"/>
            <a:ext cx="7809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1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0"/>
          <p:cNvSpPr txBox="1"/>
          <p:nvPr/>
        </p:nvSpPr>
        <p:spPr>
          <a:xfrm>
            <a:off x="251520" y="3867894"/>
            <a:ext cx="7809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0"/>
          <p:cNvSpPr txBox="1"/>
          <p:nvPr/>
        </p:nvSpPr>
        <p:spPr>
          <a:xfrm>
            <a:off x="254621" y="1641328"/>
            <a:ext cx="1591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C2D5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0"/>
          <p:cNvSpPr txBox="1"/>
          <p:nvPr/>
        </p:nvSpPr>
        <p:spPr>
          <a:xfrm>
            <a:off x="243954" y="3645675"/>
            <a:ext cx="1807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C2D5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20"/>
          <p:cNvSpPr txBox="1"/>
          <p:nvPr/>
        </p:nvSpPr>
        <p:spPr>
          <a:xfrm>
            <a:off x="1450500" y="401388"/>
            <a:ext cx="6243000" cy="8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3000">
                <a:solidFill>
                  <a:schemeClr val="dk1"/>
                </a:solidFill>
              </a:rPr>
              <a:t>Запрос кредитной истории</a:t>
            </a:r>
            <a:r>
              <a:rPr lang="ru-RU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sz="2000"/>
          </a:p>
        </p:txBody>
      </p:sp>
      <p:sp>
        <p:nvSpPr>
          <p:cNvPr id="174" name="Google Shape;174;p20"/>
          <p:cNvSpPr txBox="1"/>
          <p:nvPr/>
        </p:nvSpPr>
        <p:spPr>
          <a:xfrm>
            <a:off x="357600" y="1259400"/>
            <a:ext cx="8428800" cy="32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rPr b="1"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Проверка кредитной истории: </a:t>
            </a:r>
            <a:endParaRPr b="1"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rtl="0" algn="ctr">
              <a:spcBef>
                <a:spcPts val="64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Calibri"/>
              <a:buChar char="➢"/>
            </a:pP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Необходимо выгрузить 2 отчета по кредитной истории с двух сайтов: 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31800" lvl="0" marL="45720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31800" lvl="0" marL="45720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31800" lvl="0" marL="45720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31800" lvl="0" marL="45720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31800" lvl="0" marL="45720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31800" lvl="0" marL="45720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31800" lvl="0" marL="45720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rtl="0" algn="ctr">
              <a:spcBef>
                <a:spcPts val="64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Calibri"/>
              <a:buChar char="➢"/>
            </a:pP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Прислать мне  оба отчета в Вотсапе либо на почту: ipoteka@ecoformula.pro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5" name="Google Shape;175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46438" y="2074588"/>
            <a:ext cx="1414725" cy="1414725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20"/>
          <p:cNvSpPr txBox="1"/>
          <p:nvPr/>
        </p:nvSpPr>
        <p:spPr>
          <a:xfrm>
            <a:off x="976315" y="3489325"/>
            <a:ext cx="3000000" cy="7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31800" lvl="0" marL="45720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https://credistory.ru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31800" lvl="0" marL="45720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7" name="Google Shape;177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539763" y="2074588"/>
            <a:ext cx="1414725" cy="1414725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20"/>
          <p:cNvSpPr txBox="1"/>
          <p:nvPr/>
        </p:nvSpPr>
        <p:spPr>
          <a:xfrm>
            <a:off x="4747125" y="3466525"/>
            <a:ext cx="3000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31800" lvl="0" marL="45720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https://person.nbki.ru/login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Google Shape;183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4088" y="-4633"/>
            <a:ext cx="3795811" cy="5151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4275" y="1872909"/>
            <a:ext cx="9472819" cy="3602743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21"/>
          <p:cNvSpPr txBox="1"/>
          <p:nvPr/>
        </p:nvSpPr>
        <p:spPr>
          <a:xfrm>
            <a:off x="235249" y="1995686"/>
            <a:ext cx="7809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1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1"/>
          <p:cNvSpPr txBox="1"/>
          <p:nvPr/>
        </p:nvSpPr>
        <p:spPr>
          <a:xfrm>
            <a:off x="251520" y="3867894"/>
            <a:ext cx="7809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21"/>
          <p:cNvSpPr txBox="1"/>
          <p:nvPr/>
        </p:nvSpPr>
        <p:spPr>
          <a:xfrm>
            <a:off x="254621" y="1641328"/>
            <a:ext cx="1591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C2D5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1"/>
          <p:cNvSpPr txBox="1"/>
          <p:nvPr/>
        </p:nvSpPr>
        <p:spPr>
          <a:xfrm>
            <a:off x="243954" y="3645675"/>
            <a:ext cx="1807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C2D5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21"/>
          <p:cNvSpPr txBox="1"/>
          <p:nvPr/>
        </p:nvSpPr>
        <p:spPr>
          <a:xfrm>
            <a:off x="1450500" y="1010988"/>
            <a:ext cx="6243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/>
          </a:p>
        </p:txBody>
      </p:sp>
      <p:sp>
        <p:nvSpPr>
          <p:cNvPr id="190" name="Google Shape;190;p21"/>
          <p:cNvSpPr txBox="1"/>
          <p:nvPr/>
        </p:nvSpPr>
        <p:spPr>
          <a:xfrm>
            <a:off x="731100" y="961725"/>
            <a:ext cx="8428800" cy="23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Char char="➢"/>
            </a:pPr>
            <a:r>
              <a:rPr lang="ru-RU" sz="3000">
                <a:solidFill>
                  <a:schemeClr val="dk1"/>
                </a:solidFill>
              </a:rPr>
              <a:t>Первоначальный взнос </a:t>
            </a:r>
            <a:endParaRPr sz="3000">
              <a:solidFill>
                <a:schemeClr val="dk1"/>
              </a:solidFill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Char char="➢"/>
            </a:pPr>
            <a:r>
              <a:rPr lang="ru-RU" sz="3000">
                <a:solidFill>
                  <a:schemeClr val="dk1"/>
                </a:solidFill>
              </a:rPr>
              <a:t>Доход по клиенту для банка </a:t>
            </a:r>
            <a:endParaRPr sz="3000">
              <a:solidFill>
                <a:schemeClr val="dk1"/>
              </a:solidFill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Char char="➢"/>
            </a:pPr>
            <a:r>
              <a:rPr lang="ru-RU" sz="3000">
                <a:solidFill>
                  <a:schemeClr val="dk1"/>
                </a:solidFill>
              </a:rPr>
              <a:t>Возраст </a:t>
            </a:r>
            <a:endParaRPr sz="3000">
              <a:solidFill>
                <a:schemeClr val="dk1"/>
              </a:solidFill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Char char="➢"/>
            </a:pPr>
            <a:r>
              <a:rPr lang="ru-RU" sz="3000">
                <a:solidFill>
                  <a:schemeClr val="dk1"/>
                </a:solidFill>
              </a:rPr>
              <a:t>Гражданство </a:t>
            </a:r>
            <a:endParaRPr sz="3000">
              <a:solidFill>
                <a:schemeClr val="dk1"/>
              </a:solidFill>
            </a:endParaRPr>
          </a:p>
          <a:p>
            <a:pPr indent="0" lvl="0" marL="45720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1" name="Google Shape;191;p2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981650" y="2475852"/>
            <a:ext cx="3593350" cy="2396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Google Shape;196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4088" y="-4633"/>
            <a:ext cx="3795811" cy="5151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4275" y="1872909"/>
            <a:ext cx="9472819" cy="3602743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22"/>
          <p:cNvSpPr txBox="1"/>
          <p:nvPr/>
        </p:nvSpPr>
        <p:spPr>
          <a:xfrm>
            <a:off x="235249" y="1995686"/>
            <a:ext cx="7809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1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22"/>
          <p:cNvSpPr txBox="1"/>
          <p:nvPr/>
        </p:nvSpPr>
        <p:spPr>
          <a:xfrm>
            <a:off x="251520" y="3867894"/>
            <a:ext cx="7809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22"/>
          <p:cNvSpPr txBox="1"/>
          <p:nvPr/>
        </p:nvSpPr>
        <p:spPr>
          <a:xfrm>
            <a:off x="539250" y="238088"/>
            <a:ext cx="80655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-RU" sz="2500">
                <a:solidFill>
                  <a:schemeClr val="dk1"/>
                </a:solidFill>
              </a:rPr>
              <a:t>Каких клиентов точно не одобрить по ипотеке:</a:t>
            </a:r>
            <a:r>
              <a:rPr b="1" lang="ru-RU" sz="4400">
                <a:solidFill>
                  <a:schemeClr val="dk1"/>
                </a:solidFill>
                <a:latin typeface="DotumChe"/>
                <a:ea typeface="DotumChe"/>
                <a:cs typeface="DotumChe"/>
                <a:sym typeface="DotumChe"/>
              </a:rPr>
              <a:t> </a:t>
            </a:r>
            <a:endParaRPr sz="4400">
              <a:solidFill>
                <a:schemeClr val="dk1"/>
              </a:solidFill>
            </a:endParaRPr>
          </a:p>
        </p:txBody>
      </p:sp>
      <p:sp>
        <p:nvSpPr>
          <p:cNvPr id="201" name="Google Shape;201;p22"/>
          <p:cNvSpPr txBox="1"/>
          <p:nvPr/>
        </p:nvSpPr>
        <p:spPr>
          <a:xfrm>
            <a:off x="1774888" y="1427038"/>
            <a:ext cx="5914500" cy="30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spcBef>
                <a:spcPts val="640"/>
              </a:spcBef>
              <a:spcAft>
                <a:spcPts val="0"/>
              </a:spcAft>
              <a:buClr>
                <a:schemeClr val="accent3"/>
              </a:buClr>
              <a:buSzPts val="1800"/>
              <a:buAutoNum type="arabicPeriod"/>
            </a:pPr>
            <a:r>
              <a:rPr lang="ru-RU" sz="1800">
                <a:solidFill>
                  <a:schemeClr val="dk1"/>
                </a:solidFill>
              </a:rPr>
              <a:t>Текущая просрочка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AutoNum type="arabicPeriod"/>
            </a:pPr>
            <a:r>
              <a:rPr lang="ru-RU" sz="1800">
                <a:solidFill>
                  <a:schemeClr val="dk1"/>
                </a:solidFill>
              </a:rPr>
              <a:t>Граждан не РФ, без официального трудоустройства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AutoNum type="arabicPeriod"/>
            </a:pPr>
            <a:r>
              <a:rPr lang="ru-RU" sz="1800">
                <a:solidFill>
                  <a:schemeClr val="dk1"/>
                </a:solidFill>
              </a:rPr>
              <a:t>Просрочка более 90 дней, менее чем 3 месяца назад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AutoNum type="arabicPeriod"/>
            </a:pPr>
            <a:r>
              <a:rPr lang="ru-RU" sz="1800">
                <a:solidFill>
                  <a:schemeClr val="dk1"/>
                </a:solidFill>
              </a:rPr>
              <a:t>Банкротов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AutoNum type="arabicPeriod"/>
            </a:pPr>
            <a:r>
              <a:rPr lang="ru-RU" sz="1800">
                <a:solidFill>
                  <a:schemeClr val="dk1"/>
                </a:solidFill>
              </a:rPr>
              <a:t>Нереальный доход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AutoNum type="arabicPeriod"/>
            </a:pPr>
            <a:r>
              <a:rPr lang="ru-RU" sz="1800">
                <a:solidFill>
                  <a:schemeClr val="dk1"/>
                </a:solidFill>
              </a:rPr>
              <a:t>Большая </a:t>
            </a:r>
            <a:r>
              <a:rPr lang="ru-RU" sz="1800">
                <a:solidFill>
                  <a:schemeClr val="dk1"/>
                </a:solidFill>
              </a:rPr>
              <a:t>закредитованность</a:t>
            </a:r>
            <a:r>
              <a:rPr lang="ru-RU" sz="1800">
                <a:solidFill>
                  <a:schemeClr val="dk1"/>
                </a:solidFill>
              </a:rPr>
              <a:t>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AutoNum type="arabicPeriod"/>
            </a:pPr>
            <a:r>
              <a:rPr lang="ru-RU" sz="1800">
                <a:solidFill>
                  <a:schemeClr val="dk1"/>
                </a:solidFill>
              </a:rPr>
              <a:t>Наличие более 3 - 4 МФО</a:t>
            </a:r>
            <a:endParaRPr sz="18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  <p:grpSp>
        <p:nvGrpSpPr>
          <p:cNvPr id="202" name="Google Shape;202;p22"/>
          <p:cNvGrpSpPr/>
          <p:nvPr/>
        </p:nvGrpSpPr>
        <p:grpSpPr>
          <a:xfrm>
            <a:off x="235250" y="2389284"/>
            <a:ext cx="1529065" cy="1213058"/>
            <a:chOff x="6627948" y="2152301"/>
            <a:chExt cx="3901671" cy="2609849"/>
          </a:xfrm>
        </p:grpSpPr>
        <p:sp>
          <p:nvSpPr>
            <p:cNvPr id="203" name="Google Shape;203;p22"/>
            <p:cNvSpPr/>
            <p:nvPr/>
          </p:nvSpPr>
          <p:spPr>
            <a:xfrm>
              <a:off x="8197774" y="2732429"/>
              <a:ext cx="762000" cy="1914525"/>
            </a:xfrm>
            <a:custGeom>
              <a:rect b="b" l="l" r="r" t="t"/>
              <a:pathLst>
                <a:path extrusionOk="0" h="1914525" w="762000">
                  <a:moveTo>
                    <a:pt x="762000" y="0"/>
                  </a:moveTo>
                  <a:lnTo>
                    <a:pt x="4279" y="0"/>
                  </a:lnTo>
                  <a:lnTo>
                    <a:pt x="0" y="4292"/>
                  </a:lnTo>
                  <a:lnTo>
                    <a:pt x="0" y="1913191"/>
                  </a:lnTo>
                  <a:lnTo>
                    <a:pt x="1333" y="1914525"/>
                  </a:lnTo>
                  <a:lnTo>
                    <a:pt x="762000" y="1914525"/>
                  </a:lnTo>
                  <a:lnTo>
                    <a:pt x="762000" y="1907959"/>
                  </a:lnTo>
                  <a:lnTo>
                    <a:pt x="762000" y="1898434"/>
                  </a:lnTo>
                  <a:lnTo>
                    <a:pt x="762000" y="19050"/>
                  </a:lnTo>
                  <a:lnTo>
                    <a:pt x="762000" y="9525"/>
                  </a:lnTo>
                  <a:lnTo>
                    <a:pt x="7620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204" name="Google Shape;204;p22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6627948" y="2152301"/>
              <a:ext cx="3901671" cy="2609849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