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sldIdLst>
    <p:sldId id="256" r:id="rId2"/>
    <p:sldId id="412" r:id="rId3"/>
    <p:sldId id="536" r:id="rId4"/>
    <p:sldId id="539" r:id="rId5"/>
    <p:sldId id="548" r:id="rId6"/>
    <p:sldId id="540" r:id="rId7"/>
    <p:sldId id="537" r:id="rId8"/>
    <p:sldId id="541" r:id="rId9"/>
    <p:sldId id="542" r:id="rId10"/>
    <p:sldId id="546" r:id="rId11"/>
    <p:sldId id="555" r:id="rId12"/>
    <p:sldId id="549" r:id="rId13"/>
    <p:sldId id="550" r:id="rId14"/>
    <p:sldId id="551" r:id="rId15"/>
    <p:sldId id="552" r:id="rId16"/>
    <p:sldId id="554" r:id="rId17"/>
    <p:sldId id="543" r:id="rId18"/>
    <p:sldId id="544" r:id="rId19"/>
    <p:sldId id="545" r:id="rId20"/>
    <p:sldId id="518" r:id="rId21"/>
    <p:sldId id="553" r:id="rId22"/>
    <p:sldId id="519" r:id="rId23"/>
    <p:sldId id="520" r:id="rId24"/>
    <p:sldId id="526" r:id="rId25"/>
    <p:sldId id="556" r:id="rId26"/>
    <p:sldId id="557" r:id="rId27"/>
    <p:sldId id="558" r:id="rId28"/>
    <p:sldId id="559" r:id="rId29"/>
    <p:sldId id="560" r:id="rId30"/>
    <p:sldId id="561" r:id="rId31"/>
    <p:sldId id="562" r:id="rId32"/>
    <p:sldId id="563" r:id="rId33"/>
    <p:sldId id="564" r:id="rId34"/>
    <p:sldId id="565" r:id="rId35"/>
    <p:sldId id="566" r:id="rId36"/>
    <p:sldId id="567" r:id="rId37"/>
    <p:sldId id="568" r:id="rId38"/>
    <p:sldId id="569" r:id="rId39"/>
    <p:sldId id="570" r:id="rId40"/>
    <p:sldId id="571" r:id="rId41"/>
    <p:sldId id="572" r:id="rId42"/>
    <p:sldId id="573" r:id="rId43"/>
    <p:sldId id="574" r:id="rId44"/>
    <p:sldId id="547" r:id="rId45"/>
    <p:sldId id="283" r:id="rId46"/>
  </p:sldIdLst>
  <p:sldSz cx="18288000" cy="10287000"/>
  <p:notesSz cx="6858000" cy="9144000"/>
  <p:embeddedFontLst>
    <p:embeddedFont>
      <p:font typeface="Libre Franklin Light Bold" panose="020B0604020202020204" charset="0"/>
      <p:regular r:id="rId48"/>
    </p:embeddedFont>
    <p:embeddedFont>
      <p:font typeface="Libre Franklin Bold" panose="020B0604020202020204" charset="0"/>
      <p:regular r:id="rId49"/>
      <p:bold r:id="rId50"/>
    </p:embeddedFont>
    <p:embeddedFont>
      <p:font typeface="Corbel" panose="020B0503020204020204" pitchFamily="34" charset="0"/>
      <p:regular r:id="rId51"/>
      <p:bold r:id="rId52"/>
      <p:italic r:id="rId53"/>
      <p:boldItalic r:id="rId54"/>
    </p:embeddedFont>
    <p:embeddedFont>
      <p:font typeface="Arial Rounded MT Bold" panose="020F0704030504030204" pitchFamily="34" charset="0"/>
      <p:regular r:id="rId55"/>
    </p:embeddedFont>
    <p:embeddedFont>
      <p:font typeface="Arial Black" panose="020B0A04020102020204" pitchFamily="34" charset="0"/>
      <p:bold r:id="rId56"/>
    </p:embeddedFont>
    <p:embeddedFont>
      <p:font typeface="Bahnschrift" panose="020B0502040204020203" pitchFamily="34" charset="0"/>
      <p:regular r:id="rId57"/>
      <p:bold r:id="rId58"/>
    </p:embeddedFont>
    <p:embeddedFont>
      <p:font typeface="Helvetica Neue" panose="020B0604020202020204" charset="0"/>
      <p:regular r:id="rId59"/>
      <p:bold r:id="rId60"/>
      <p:italic r:id="rId61"/>
      <p:boldItalic r:id="rId62"/>
    </p:embeddedFont>
    <p:embeddedFont>
      <p:font typeface="Montserrat" panose="00000500000000000000" pitchFamily="2" charset="-52"/>
      <p:regular r:id="rId63"/>
      <p:bold r:id="rId64"/>
      <p:italic r:id="rId65"/>
      <p:boldItalic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Libre Franklin Medium Bold" panose="020B0604020202020204" charset="0"/>
      <p:regular r:id="rId71"/>
      <p:bold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205"/>
    <a:srgbClr val="E86E0A"/>
    <a:srgbClr val="E46D0A"/>
    <a:srgbClr val="1F282F"/>
    <a:srgbClr val="A2B3C4"/>
    <a:srgbClr val="4F81BD"/>
    <a:srgbClr val="262D33"/>
    <a:srgbClr val="1E2E31"/>
    <a:srgbClr val="FA0B95"/>
    <a:srgbClr val="263F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9" autoAdjust="0"/>
    <p:restoredTop sz="92701" autoAdjust="0"/>
  </p:normalViewPr>
  <p:slideViewPr>
    <p:cSldViewPr>
      <p:cViewPr varScale="1">
        <p:scale>
          <a:sx n="43" d="100"/>
          <a:sy n="43" d="100"/>
        </p:scale>
        <p:origin x="94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85A41-531D-416C-971F-6D5BC25CB2BE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CE28E-4502-4112-9E1F-27100431D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944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CE28E-4502-4112-9E1F-27100431D15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60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-19167" t="22619" r="-19167" b="22619"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7.sv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87655"/>
          <a:stretch>
            <a:fillRect/>
          </a:stretch>
        </p:blipFill>
        <p:spPr>
          <a:xfrm>
            <a:off x="716107" y="3966024"/>
            <a:ext cx="312593" cy="23549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78" y="-139991"/>
            <a:ext cx="18745200" cy="187452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47891" y="876300"/>
            <a:ext cx="15359560" cy="7543800"/>
          </a:xfrm>
          <a:prstGeom prst="rect">
            <a:avLst/>
          </a:prstGeom>
          <a:solidFill>
            <a:srgbClr val="E86E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Group 7"/>
          <p:cNvGrpSpPr/>
          <p:nvPr/>
        </p:nvGrpSpPr>
        <p:grpSpPr>
          <a:xfrm>
            <a:off x="3892308" y="3034173"/>
            <a:ext cx="12268200" cy="6313590"/>
            <a:chOff x="2495775" y="-5039753"/>
            <a:chExt cx="16357600" cy="8418121"/>
          </a:xfrm>
        </p:grpSpPr>
        <p:sp>
          <p:nvSpPr>
            <p:cNvPr id="9" name="TextBox 9"/>
            <p:cNvSpPr txBox="1"/>
            <p:nvPr/>
          </p:nvSpPr>
          <p:spPr>
            <a:xfrm>
              <a:off x="6277020" y="2668001"/>
              <a:ext cx="6347200" cy="710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endParaRPr lang="en-US" sz="3199" dirty="0">
                <a:solidFill>
                  <a:srgbClr val="FFFFFF"/>
                </a:solidFill>
                <a:latin typeface="Libre Franklin Medium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495775" y="-5039753"/>
              <a:ext cx="16357600" cy="1231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endParaRPr lang="ru-RU" sz="6000" b="1" cap="all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950345" y="1562100"/>
            <a:ext cx="12316192" cy="5801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0999"/>
              </a:lnSpc>
            </a:pPr>
            <a:r>
              <a:rPr lang="ru-RU" sz="4800" b="1" spc="-150" dirty="0" err="1">
                <a:latin typeface="Libre Franklin Bold"/>
              </a:rPr>
              <a:t>Соцсети</a:t>
            </a:r>
            <a:r>
              <a:rPr lang="ru-RU" sz="4800" b="1" spc="-150" dirty="0">
                <a:latin typeface="Libre Franklin Bold"/>
              </a:rPr>
              <a:t> </a:t>
            </a:r>
            <a:r>
              <a:rPr lang="ru-RU" sz="4800" b="1" spc="-150" dirty="0" err="1">
                <a:latin typeface="Libre Franklin Bold"/>
              </a:rPr>
              <a:t>риэлтора</a:t>
            </a:r>
            <a:r>
              <a:rPr lang="ru-RU" sz="4800" b="1" spc="-150" dirty="0">
                <a:latin typeface="Libre Franklin Bold"/>
              </a:rPr>
              <a:t> в 2024 году.</a:t>
            </a:r>
          </a:p>
          <a:p>
            <a:pPr algn="ctr">
              <a:lnSpc>
                <a:spcPts val="10999"/>
              </a:lnSpc>
            </a:pPr>
            <a:r>
              <a:rPr lang="ru-RU" sz="4800" b="1" spc="-150" dirty="0">
                <a:latin typeface="Libre Franklin Bold"/>
              </a:rPr>
              <a:t>Тренды, контент, актуальные способы </a:t>
            </a:r>
            <a:endParaRPr lang="ru-RU" sz="4800" b="1" spc="-150" dirty="0" smtClean="0">
              <a:latin typeface="Libre Franklin Bold"/>
            </a:endParaRPr>
          </a:p>
          <a:p>
            <a:pPr algn="ctr">
              <a:lnSpc>
                <a:spcPts val="10999"/>
              </a:lnSpc>
            </a:pPr>
            <a:r>
              <a:rPr lang="ru-RU" sz="4800" b="1" spc="-150" dirty="0" smtClean="0">
                <a:latin typeface="Libre Franklin Bold"/>
              </a:rPr>
              <a:t>продвижения </a:t>
            </a:r>
            <a:r>
              <a:rPr lang="ru-RU" sz="4800" b="1" spc="-150" dirty="0">
                <a:latin typeface="Libre Franklin Bold"/>
              </a:rPr>
              <a:t>для </a:t>
            </a:r>
            <a:r>
              <a:rPr lang="ru-RU" sz="4800" b="1" spc="-150" dirty="0" err="1">
                <a:latin typeface="Libre Franklin Bold"/>
              </a:rPr>
              <a:t>Вконтакте</a:t>
            </a:r>
            <a:r>
              <a:rPr lang="ru-RU" sz="4800" b="1" spc="-150" dirty="0">
                <a:latin typeface="Libre Franklin Bold"/>
              </a:rPr>
              <a:t> и </a:t>
            </a:r>
            <a:r>
              <a:rPr lang="ru-RU" sz="4800" b="1" spc="-150" dirty="0" err="1" smtClean="0">
                <a:latin typeface="Libre Franklin Bold"/>
              </a:rPr>
              <a:t>Телеграм</a:t>
            </a:r>
            <a:endParaRPr lang="ru-RU" sz="4800" b="1" spc="-150" dirty="0"/>
          </a:p>
          <a:p>
            <a:r>
              <a:rPr lang="ru-RU" sz="2400" b="1" dirty="0" smtClean="0">
                <a:latin typeface="Montserrat" panose="020B0604020202020204" charset="-52"/>
              </a:rPr>
              <a:t>- </a:t>
            </a:r>
            <a:r>
              <a:rPr lang="ru-RU" sz="2400" b="1" dirty="0" smtClean="0">
                <a:latin typeface="Montserrat" panose="020B0604020202020204" charset="-52"/>
              </a:rPr>
              <a:t>На какую </a:t>
            </a:r>
            <a:r>
              <a:rPr lang="ru-RU" sz="2400" b="1" dirty="0" err="1" smtClean="0">
                <a:latin typeface="Montserrat" panose="020B0604020202020204" charset="-52"/>
              </a:rPr>
              <a:t>соцсеть</a:t>
            </a:r>
            <a:r>
              <a:rPr lang="ru-RU" sz="2400" b="1" dirty="0" smtClean="0">
                <a:latin typeface="Montserrat" panose="020B0604020202020204" charset="-52"/>
              </a:rPr>
              <a:t> делать упор в 2024 году</a:t>
            </a:r>
            <a:r>
              <a:rPr lang="ru-RU" sz="2400" b="1" dirty="0" smtClean="0">
                <a:latin typeface="Montserrat" panose="020B0604020202020204" charset="-52"/>
              </a:rPr>
              <a:t>;</a:t>
            </a:r>
            <a:endParaRPr lang="ru-RU" sz="2400" b="1" dirty="0" smtClean="0">
              <a:latin typeface="Montserrat" panose="020B0604020202020204" charset="-52"/>
            </a:endParaRPr>
          </a:p>
          <a:p>
            <a:r>
              <a:rPr lang="ru-RU" sz="2400" b="1" dirty="0" smtClean="0">
                <a:latin typeface="Montserrat" panose="020B0604020202020204" charset="-52"/>
              </a:rPr>
              <a:t>- </a:t>
            </a:r>
            <a:r>
              <a:rPr lang="ru-RU" sz="2400" b="1" dirty="0" smtClean="0">
                <a:latin typeface="Montserrat" panose="020B0604020202020204" charset="-52"/>
              </a:rPr>
              <a:t>Что должно быть в </a:t>
            </a:r>
            <a:r>
              <a:rPr lang="ru-RU" sz="2400" b="1" dirty="0" err="1" smtClean="0">
                <a:latin typeface="Montserrat" panose="020B0604020202020204" charset="-52"/>
              </a:rPr>
              <a:t>соцсетях</a:t>
            </a:r>
            <a:r>
              <a:rPr lang="ru-RU" sz="2400" b="1" dirty="0" smtClean="0">
                <a:latin typeface="Montserrat" panose="020B0604020202020204" charset="-52"/>
              </a:rPr>
              <a:t> </a:t>
            </a:r>
            <a:r>
              <a:rPr lang="ru-RU" sz="2400" b="1" dirty="0" err="1" smtClean="0">
                <a:latin typeface="Montserrat" panose="020B0604020202020204" charset="-52"/>
              </a:rPr>
              <a:t>риэлтора</a:t>
            </a:r>
            <a:r>
              <a:rPr lang="ru-RU" sz="2400" b="1" dirty="0" smtClean="0">
                <a:latin typeface="Montserrat" panose="020B0604020202020204" charset="-52"/>
              </a:rPr>
              <a:t>, чтобы у него покупали?;</a:t>
            </a:r>
            <a:endParaRPr lang="ru-RU" sz="2400" b="1" dirty="0" smtClean="0">
              <a:latin typeface="Montserrat" panose="020B0604020202020204" charset="-52"/>
            </a:endParaRPr>
          </a:p>
          <a:p>
            <a:r>
              <a:rPr lang="ru-RU" sz="2400" b="1" dirty="0" smtClean="0">
                <a:latin typeface="Montserrat" panose="020B0604020202020204" charset="-52"/>
              </a:rPr>
              <a:t>- </a:t>
            </a:r>
            <a:r>
              <a:rPr lang="ru-RU" sz="2400" b="1" dirty="0" smtClean="0">
                <a:latin typeface="Montserrat" panose="020B0604020202020204" charset="-52"/>
              </a:rPr>
              <a:t>Самые эффективные способы продвижения во </a:t>
            </a:r>
            <a:r>
              <a:rPr lang="ru-RU" sz="2400" b="1" dirty="0" err="1" smtClean="0">
                <a:latin typeface="Montserrat" panose="020B0604020202020204" charset="-52"/>
              </a:rPr>
              <a:t>Вконтакте</a:t>
            </a:r>
            <a:r>
              <a:rPr lang="ru-RU" sz="2400" b="1" dirty="0" smtClean="0">
                <a:latin typeface="Montserrat" panose="020B0604020202020204" charset="-52"/>
              </a:rPr>
              <a:t> и </a:t>
            </a:r>
            <a:r>
              <a:rPr lang="ru-RU" sz="2400" b="1" dirty="0" err="1" smtClean="0">
                <a:latin typeface="Montserrat" panose="020B0604020202020204" charset="-52"/>
              </a:rPr>
              <a:t>Телеграм</a:t>
            </a:r>
            <a:r>
              <a:rPr lang="ru-RU" sz="2400" b="1" dirty="0" smtClean="0">
                <a:latin typeface="Montserrat" panose="020B0604020202020204" charset="-52"/>
              </a:rPr>
              <a:t>;</a:t>
            </a:r>
          </a:p>
          <a:p>
            <a:r>
              <a:rPr lang="ru-RU" sz="2400" b="1" dirty="0" smtClean="0">
                <a:latin typeface="Montserrat" panose="020B0604020202020204" charset="-52"/>
              </a:rPr>
              <a:t>- Важные изменения в </a:t>
            </a:r>
            <a:r>
              <a:rPr lang="ru-RU" sz="2400" b="1" dirty="0" err="1" smtClean="0">
                <a:latin typeface="Montserrat" panose="020B0604020202020204" charset="-52"/>
              </a:rPr>
              <a:t>Телеграм</a:t>
            </a:r>
            <a:r>
              <a:rPr lang="ru-RU" sz="2400" b="1" dirty="0" smtClean="0">
                <a:latin typeface="Montserrat" panose="020B0604020202020204" charset="-52"/>
              </a:rPr>
              <a:t> канале </a:t>
            </a:r>
            <a:r>
              <a:rPr lang="ru-RU" sz="2400" b="1" dirty="0" err="1" smtClean="0">
                <a:latin typeface="Montserrat" panose="020B0604020202020204" charset="-52"/>
              </a:rPr>
              <a:t>риэлтора</a:t>
            </a:r>
            <a:r>
              <a:rPr lang="ru-RU" sz="2400" b="1" dirty="0" smtClean="0">
                <a:latin typeface="Montserrat" panose="020B0604020202020204" charset="-52"/>
              </a:rPr>
              <a:t> в 2024 году.</a:t>
            </a:r>
            <a:endParaRPr lang="ru-RU" sz="2400" b="1" dirty="0">
              <a:latin typeface="Montserrat" panose="020B060402020202020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35577" y="1447800"/>
            <a:ext cx="159185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10205"/>
                </a:solidFill>
              </a:rPr>
              <a:t>До 200 подписчиков бесплатно</a:t>
            </a:r>
            <a:r>
              <a:rPr lang="ru-RU" sz="3600" b="1" dirty="0" smtClean="0">
                <a:solidFill>
                  <a:srgbClr val="010205"/>
                </a:solidFill>
              </a:rPr>
              <a:t>,</a:t>
            </a:r>
          </a:p>
          <a:p>
            <a:r>
              <a:rPr lang="ru-RU" sz="3600" b="1" dirty="0" smtClean="0">
                <a:solidFill>
                  <a:srgbClr val="010205"/>
                </a:solidFill>
              </a:rPr>
              <a:t> </a:t>
            </a:r>
            <a:r>
              <a:rPr lang="ru-RU" sz="3600" b="1" dirty="0" smtClean="0">
                <a:solidFill>
                  <a:srgbClr val="010205"/>
                </a:solidFill>
              </a:rPr>
              <a:t>далее только за </a:t>
            </a:r>
            <a:r>
              <a:rPr lang="ru-RU" sz="3600" b="1" dirty="0" smtClean="0">
                <a:solidFill>
                  <a:srgbClr val="010205"/>
                </a:solidFill>
              </a:rPr>
              <a:t>деньги.</a:t>
            </a:r>
            <a:endParaRPr lang="ru-RU" sz="3600" b="1" dirty="0" smtClean="0">
              <a:solidFill>
                <a:srgbClr val="010205"/>
              </a:solidFill>
              <a:latin typeface="Arial Black" panose="020B0A04020102020204" pitchFamily="34" charset="0"/>
            </a:endParaRPr>
          </a:p>
          <a:p>
            <a:endParaRPr lang="ru-RU" sz="3600" b="1" dirty="0" smtClean="0">
              <a:solidFill>
                <a:srgbClr val="010205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933" t="19792" r="48828" b="13542"/>
          <a:stretch/>
        </p:blipFill>
        <p:spPr>
          <a:xfrm>
            <a:off x="14782800" y="266700"/>
            <a:ext cx="1236465" cy="1181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34" y="266700"/>
            <a:ext cx="4749701" cy="10287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047" y="266700"/>
            <a:ext cx="4359982" cy="94429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584047" y="1257300"/>
            <a:ext cx="4359982" cy="7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486399" y="679938"/>
            <a:ext cx="801873" cy="7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185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62400" y="2552700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/>
              <a:t>Тематики для публикаций в канале</a:t>
            </a:r>
            <a:br>
              <a:rPr lang="ru-RU" sz="4800" b="1" dirty="0" smtClean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>новостная</a:t>
            </a:r>
            <a:br>
              <a:rPr lang="ru-RU" sz="4800" b="1" dirty="0" smtClean="0"/>
            </a:br>
            <a:r>
              <a:rPr lang="ru-RU" sz="4800" b="1" dirty="0" smtClean="0"/>
              <a:t>тематическая</a:t>
            </a:r>
            <a:br>
              <a:rPr lang="ru-RU" sz="4800" b="1" dirty="0" smtClean="0"/>
            </a:br>
            <a:r>
              <a:rPr lang="ru-RU" sz="4800" b="1" dirty="0" smtClean="0"/>
              <a:t>авторская</a:t>
            </a:r>
            <a:br>
              <a:rPr lang="ru-RU" sz="4800" b="1" dirty="0" smtClean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774862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91400" y="800100"/>
            <a:ext cx="15918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10205"/>
                </a:solidFill>
              </a:rPr>
              <a:t>Контент в канале:</a:t>
            </a:r>
            <a:endParaRPr lang="ru-RU" sz="3600" b="1" dirty="0" smtClean="0">
              <a:solidFill>
                <a:srgbClr val="010205"/>
              </a:solidFill>
              <a:latin typeface="Arial Black" panose="020B0A04020102020204" pitchFamily="34" charset="0"/>
            </a:endParaRPr>
          </a:p>
          <a:p>
            <a:endParaRPr lang="ru-RU" sz="3600" b="1" dirty="0" smtClean="0">
              <a:solidFill>
                <a:srgbClr val="010205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28723" y="4076700"/>
            <a:ext cx="15918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10205"/>
                </a:solidFill>
              </a:rPr>
              <a:t>Посты ( текст)</a:t>
            </a:r>
            <a:endParaRPr lang="ru-RU" sz="3600" b="1" dirty="0" smtClean="0">
              <a:solidFill>
                <a:srgbClr val="010205"/>
              </a:solidFill>
              <a:latin typeface="Arial Black" panose="020B0A04020102020204" pitchFamily="34" charset="0"/>
            </a:endParaRPr>
          </a:p>
          <a:p>
            <a:endParaRPr lang="ru-RU" sz="3600" b="1" dirty="0" smtClean="0">
              <a:solidFill>
                <a:srgbClr val="010205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3529"/>
            <a:ext cx="474970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77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91400" y="800100"/>
            <a:ext cx="15918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10205"/>
                </a:solidFill>
              </a:rPr>
              <a:t>Контент в канале:</a:t>
            </a:r>
            <a:endParaRPr lang="ru-RU" sz="3600" b="1" dirty="0" smtClean="0">
              <a:solidFill>
                <a:srgbClr val="010205"/>
              </a:solidFill>
              <a:latin typeface="Arial Black" panose="020B0A04020102020204" pitchFamily="34" charset="0"/>
            </a:endParaRPr>
          </a:p>
          <a:p>
            <a:endParaRPr lang="ru-RU" sz="3600" b="1" dirty="0" smtClean="0">
              <a:solidFill>
                <a:srgbClr val="010205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28723" y="4076700"/>
            <a:ext cx="15918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10205"/>
                </a:solidFill>
              </a:rPr>
              <a:t>Кружочки или видео</a:t>
            </a:r>
            <a:endParaRPr lang="ru-RU" sz="3600" b="1" dirty="0" smtClean="0">
              <a:solidFill>
                <a:srgbClr val="010205"/>
              </a:solidFill>
              <a:latin typeface="Arial Black" panose="020B0A04020102020204" pitchFamily="34" charset="0"/>
            </a:endParaRPr>
          </a:p>
          <a:p>
            <a:endParaRPr lang="ru-RU" sz="3600" b="1" dirty="0" smtClean="0">
              <a:solidFill>
                <a:srgbClr val="010205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0927"/>
            <a:ext cx="4572000" cy="990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39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91400" y="800100"/>
            <a:ext cx="15918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10205"/>
                </a:solidFill>
              </a:rPr>
              <a:t>Контент в канале:</a:t>
            </a:r>
            <a:endParaRPr lang="ru-RU" sz="3600" b="1" dirty="0" smtClean="0">
              <a:solidFill>
                <a:srgbClr val="010205"/>
              </a:solidFill>
              <a:latin typeface="Arial Black" panose="020B0A04020102020204" pitchFamily="34" charset="0"/>
            </a:endParaRPr>
          </a:p>
          <a:p>
            <a:endParaRPr lang="ru-RU" sz="3600" b="1" dirty="0" smtClean="0">
              <a:solidFill>
                <a:srgbClr val="010205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28723" y="4076700"/>
            <a:ext cx="15918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10205"/>
                </a:solidFill>
              </a:rPr>
              <a:t>Опросы</a:t>
            </a:r>
            <a:endParaRPr lang="ru-RU" sz="3600" b="1" dirty="0" smtClean="0">
              <a:solidFill>
                <a:srgbClr val="010205"/>
              </a:solidFill>
              <a:latin typeface="Arial Black" panose="020B0A04020102020204" pitchFamily="34" charset="0"/>
            </a:endParaRPr>
          </a:p>
          <a:p>
            <a:endParaRPr lang="ru-RU" sz="3600" b="1" dirty="0" smtClean="0">
              <a:solidFill>
                <a:srgbClr val="010205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47879"/>
            <a:ext cx="4274731" cy="92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44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58200" y="1028700"/>
            <a:ext cx="15918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10205"/>
                </a:solidFill>
              </a:rPr>
              <a:t>Контент в канале:</a:t>
            </a:r>
            <a:endParaRPr lang="ru-RU" sz="3600" b="1" dirty="0" smtClean="0">
              <a:solidFill>
                <a:srgbClr val="010205"/>
              </a:solidFill>
              <a:latin typeface="Arial Black" panose="020B0A04020102020204" pitchFamily="34" charset="0"/>
            </a:endParaRPr>
          </a:p>
          <a:p>
            <a:endParaRPr lang="ru-RU" sz="3600" b="1" dirty="0" smtClean="0">
              <a:solidFill>
                <a:srgbClr val="010205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28723" y="4076700"/>
            <a:ext cx="15918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 smtClean="0">
                <a:solidFill>
                  <a:srgbClr val="010205"/>
                </a:solidFill>
              </a:rPr>
              <a:t>Аудиоподкасты</a:t>
            </a:r>
            <a:endParaRPr lang="ru-RU" sz="3600" b="1" dirty="0" smtClean="0">
              <a:solidFill>
                <a:srgbClr val="010205"/>
              </a:solidFill>
              <a:latin typeface="Arial Black" panose="020B0A04020102020204" pitchFamily="34" charset="0"/>
            </a:endParaRPr>
          </a:p>
          <a:p>
            <a:endParaRPr lang="ru-RU" sz="3600" b="1" dirty="0" smtClean="0">
              <a:solidFill>
                <a:srgbClr val="010205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4" b="329"/>
          <a:stretch/>
        </p:blipFill>
        <p:spPr>
          <a:xfrm>
            <a:off x="1371600" y="1333500"/>
            <a:ext cx="5715000" cy="895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24000" y="5981700"/>
            <a:ext cx="4114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181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505200" y="647700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C000"/>
                </a:solidFill>
              </a:rPr>
              <a:t>Бесплатные методы </a:t>
            </a:r>
            <a:r>
              <a:rPr lang="ru-RU" b="1" dirty="0" smtClean="0"/>
              <a:t>увеличения подписной базы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353" t="50536" r="39023" b="14911"/>
          <a:stretch/>
        </p:blipFill>
        <p:spPr>
          <a:xfrm>
            <a:off x="2057400" y="1961183"/>
            <a:ext cx="11342070" cy="38912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850" t="26875" r="5892" b="45982"/>
          <a:stretch/>
        </p:blipFill>
        <p:spPr>
          <a:xfrm>
            <a:off x="1905000" y="6057900"/>
            <a:ext cx="18274163" cy="308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8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0800" y="1333500"/>
            <a:ext cx="149300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/>
              <a:t>Р</a:t>
            </a:r>
            <a:r>
              <a:rPr lang="ru-RU" sz="6600" b="1" dirty="0" smtClean="0"/>
              <a:t>АБОЧИЕ СПОСОБЫ В НЕДВИЖКЕ</a:t>
            </a:r>
            <a:endParaRPr lang="ru-RU" sz="6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52600" y="3436893"/>
            <a:ext cx="96957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/>
              <a:t>Закуп рекламы в других </a:t>
            </a:r>
            <a:r>
              <a:rPr lang="ru-RU" sz="4000" b="1" dirty="0" err="1" smtClean="0"/>
              <a:t>Телеграм</a:t>
            </a:r>
            <a:r>
              <a:rPr lang="ru-RU" sz="4000" b="1" dirty="0" smtClean="0"/>
              <a:t> каналах</a:t>
            </a:r>
            <a:endParaRPr lang="ru-RU" sz="4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52600" y="4471099"/>
            <a:ext cx="54337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/>
              <a:t>Реклама в </a:t>
            </a:r>
            <a:r>
              <a:rPr lang="en-US" sz="4000" b="1" dirty="0" smtClean="0"/>
              <a:t>Telegram Ads</a:t>
            </a:r>
            <a:endParaRPr lang="ru-RU" sz="4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52600" y="5505305"/>
            <a:ext cx="2958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 smtClean="0"/>
              <a:t>Комментинг</a:t>
            </a:r>
            <a:endParaRPr lang="ru-RU" sz="4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52600" y="6522249"/>
            <a:ext cx="253947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 smtClean="0"/>
              <a:t>Инвайтинг</a:t>
            </a:r>
            <a:endParaRPr lang="ru-RU" sz="4000" b="1" dirty="0" smtClean="0"/>
          </a:p>
          <a:p>
            <a:endParaRPr lang="ru-RU" sz="4000" b="1" dirty="0"/>
          </a:p>
          <a:p>
            <a:r>
              <a:rPr lang="ru-RU" sz="4000" b="1" dirty="0" err="1" smtClean="0">
                <a:solidFill>
                  <a:srgbClr val="FFC000"/>
                </a:solidFill>
              </a:rPr>
              <a:t>Сториз</a:t>
            </a:r>
            <a:endParaRPr lang="ru-RU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935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66795" y="1393387"/>
            <a:ext cx="15918553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010205"/>
                </a:solidFill>
              </a:rPr>
              <a:t>Закуп рекламы в каналах</a:t>
            </a:r>
            <a:endParaRPr lang="ru-RU" sz="5400" b="1" dirty="0" smtClean="0">
              <a:solidFill>
                <a:srgbClr val="010205"/>
              </a:solidFill>
              <a:latin typeface="Arial Black" panose="020B0A04020102020204" pitchFamily="34" charset="0"/>
            </a:endParaRPr>
          </a:p>
          <a:p>
            <a:endParaRPr lang="ru-RU" sz="8000" b="1" dirty="0" smtClean="0">
              <a:solidFill>
                <a:srgbClr val="010205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70" y="2424470"/>
            <a:ext cx="4659065" cy="68155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0" y="2481911"/>
            <a:ext cx="4462053" cy="681554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66794" y="3607705"/>
            <a:ext cx="1591855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10205"/>
                </a:solidFill>
                <a:latin typeface="Arial Black" panose="020B0A04020102020204" pitchFamily="34" charset="0"/>
              </a:rPr>
              <a:t>Каналы проверяются</a:t>
            </a:r>
          </a:p>
          <a:p>
            <a:r>
              <a:rPr lang="ru-RU" sz="4000" b="1" dirty="0" smtClean="0">
                <a:solidFill>
                  <a:srgbClr val="010205"/>
                </a:solidFill>
                <a:latin typeface="Arial Black" panose="020B0A04020102020204" pitchFamily="34" charset="0"/>
              </a:rPr>
              <a:t>перед закупом</a:t>
            </a:r>
          </a:p>
          <a:p>
            <a:endParaRPr lang="ru-RU" sz="4000" b="1" dirty="0">
              <a:solidFill>
                <a:srgbClr val="010205"/>
              </a:solidFill>
              <a:latin typeface="Arial Black" panose="020B0A04020102020204" pitchFamily="34" charset="0"/>
            </a:endParaRPr>
          </a:p>
          <a:p>
            <a:r>
              <a:rPr lang="ru-RU" sz="4000" b="1" dirty="0" smtClean="0">
                <a:solidFill>
                  <a:srgbClr val="010205"/>
                </a:solidFill>
                <a:latin typeface="Arial Black" panose="020B0A04020102020204" pitchFamily="34" charset="0"/>
              </a:rPr>
              <a:t>Приход разный</a:t>
            </a:r>
          </a:p>
          <a:p>
            <a:endParaRPr lang="ru-RU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ru-RU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От 0 до 1000 с</a:t>
            </a:r>
          </a:p>
          <a:p>
            <a:r>
              <a:rPr lang="ru-RU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одного размещения</a:t>
            </a:r>
          </a:p>
          <a:p>
            <a:endParaRPr lang="ru-RU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ru-RU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Цена от 500 </a:t>
            </a:r>
            <a:r>
              <a:rPr lang="ru-RU" sz="4000" b="1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руб</a:t>
            </a:r>
            <a:r>
              <a:rPr lang="ru-RU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и выше</a:t>
            </a:r>
          </a:p>
        </p:txBody>
      </p:sp>
    </p:spTree>
    <p:extLst>
      <p:ext uri="{BB962C8B-B14F-4D97-AF65-F5344CB8AC3E}">
        <p14:creationId xmlns:p14="http://schemas.microsoft.com/office/powerpoint/2010/main" val="4107838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72022" y="7620"/>
            <a:ext cx="18460021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11"/>
          <p:cNvSpPr txBox="1"/>
          <p:nvPr/>
        </p:nvSpPr>
        <p:spPr>
          <a:xfrm>
            <a:off x="8077200" y="2576279"/>
            <a:ext cx="9904485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ru-RU" sz="3200" dirty="0" smtClean="0"/>
              <a:t>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87655"/>
          <a:stretch>
            <a:fillRect/>
          </a:stretch>
        </p:blipFill>
        <p:spPr>
          <a:xfrm rot="-5400000">
            <a:off x="15925527" y="-148776"/>
            <a:ext cx="312593" cy="2354953"/>
          </a:xfrm>
          <a:prstGeom prst="rect">
            <a:avLst/>
          </a:prstGeom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87655"/>
          <a:stretch>
            <a:fillRect/>
          </a:stretch>
        </p:blipFill>
        <p:spPr>
          <a:xfrm rot="-5400000">
            <a:off x="2049880" y="-148776"/>
            <a:ext cx="312593" cy="23549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51623" y="2745870"/>
            <a:ext cx="1303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28700" y="3218359"/>
            <a:ext cx="15918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Понижение входа     3000      до  </a:t>
            </a:r>
            <a:r>
              <a:rPr lang="ru-RU" sz="48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1500 евро </a:t>
            </a:r>
            <a:endParaRPr lang="ru-RU" sz="48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8128" y="1553163"/>
            <a:ext cx="96367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solidFill>
                  <a:srgbClr val="FFFF00"/>
                </a:solidFill>
              </a:rPr>
              <a:t>Реклама в </a:t>
            </a:r>
            <a:r>
              <a:rPr lang="en-US" sz="7200" b="1" dirty="0">
                <a:solidFill>
                  <a:srgbClr val="FFFF00"/>
                </a:solidFill>
              </a:rPr>
              <a:t>Telegram Ads</a:t>
            </a:r>
            <a:endParaRPr lang="ru-RU" sz="7200" b="1" dirty="0">
              <a:solidFill>
                <a:srgbClr val="FFFF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481" y="1375395"/>
            <a:ext cx="4718001" cy="839922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029442" y="6286500"/>
            <a:ext cx="4496558" cy="3048000"/>
          </a:xfrm>
          <a:prstGeom prst="rect">
            <a:avLst/>
          </a:prstGeom>
          <a:noFill/>
          <a:ln>
            <a:solidFill>
              <a:srgbClr val="E46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652548" y="3695700"/>
            <a:ext cx="111985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96745" y="4638500"/>
            <a:ext cx="159185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Расширение рекламного кабинета. </a:t>
            </a:r>
          </a:p>
          <a:p>
            <a:r>
              <a:rPr lang="ru-RU" sz="48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Таргет</a:t>
            </a:r>
            <a:r>
              <a:rPr lang="ru-RU" sz="48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на людей</a:t>
            </a:r>
          </a:p>
          <a:p>
            <a:r>
              <a:rPr lang="ru-RU" sz="48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( </a:t>
            </a:r>
            <a:r>
              <a:rPr lang="ru-RU" sz="48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геотаргетинг</a:t>
            </a:r>
            <a:r>
              <a:rPr lang="ru-RU" sz="48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, по телефонам)</a:t>
            </a:r>
          </a:p>
          <a:p>
            <a:endParaRPr lang="ru-RU" sz="48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ru-RU" sz="48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Эффективность    </a:t>
            </a:r>
            <a:r>
              <a:rPr lang="ru-RU" sz="48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от 0 до 3000</a:t>
            </a:r>
            <a:r>
              <a:rPr lang="ru-RU" sz="48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подписчиков</a:t>
            </a:r>
          </a:p>
          <a:p>
            <a:r>
              <a:rPr lang="ru-RU" sz="48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в зависимости от канала</a:t>
            </a:r>
            <a:endParaRPr lang="ru-RU" sz="48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159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2142" y="266700"/>
            <a:ext cx="77669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/>
              <a:t>Давайте начинать!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0856" y="6339971"/>
            <a:ext cx="68684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Montserrat" panose="020B0604020202020204" charset="-52"/>
              </a:rPr>
              <a:t>Вас будет ждать приятный подарок от </a:t>
            </a:r>
            <a:r>
              <a:rPr lang="ru-RU" sz="4400" dirty="0" smtClean="0">
                <a:latin typeface="Montserrat" panose="020B0604020202020204" charset="-52"/>
              </a:rPr>
              <a:t>меня для продвижения ваших </a:t>
            </a:r>
            <a:r>
              <a:rPr lang="ru-RU" sz="4400" dirty="0" err="1" smtClean="0">
                <a:latin typeface="Montserrat" panose="020B0604020202020204" charset="-52"/>
              </a:rPr>
              <a:t>соцсетей</a:t>
            </a:r>
            <a:r>
              <a:rPr lang="en-US" sz="4400" dirty="0" smtClean="0">
                <a:latin typeface="Montserrat" panose="020B0604020202020204" charset="-52"/>
              </a:rPr>
              <a:t> </a:t>
            </a:r>
            <a:endParaRPr lang="ru-RU" sz="4400" dirty="0">
              <a:latin typeface="Montserrat" panose="020B060402020202020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6" t="18342" r="27378" b="23351"/>
          <a:stretch/>
        </p:blipFill>
        <p:spPr>
          <a:xfrm>
            <a:off x="1612142" y="1788807"/>
            <a:ext cx="5385857" cy="4325458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8807577" y="6339971"/>
            <a:ext cx="1143000" cy="94897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10205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06006" y="1205828"/>
            <a:ext cx="794717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 smtClean="0"/>
              <a:t>Гайд</a:t>
            </a:r>
            <a:r>
              <a:rPr lang="ru-RU" sz="3200" dirty="0" smtClean="0"/>
              <a:t> </a:t>
            </a:r>
            <a:r>
              <a:rPr lang="ru-RU" sz="3200" dirty="0" smtClean="0"/>
              <a:t>« 5 важных шагов для больших продаж</a:t>
            </a:r>
          </a:p>
          <a:p>
            <a:r>
              <a:rPr lang="ru-RU" sz="3200" dirty="0"/>
              <a:t>в</a:t>
            </a:r>
            <a:r>
              <a:rPr lang="ru-RU" sz="3200" dirty="0" smtClean="0"/>
              <a:t> </a:t>
            </a:r>
            <a:r>
              <a:rPr lang="ru-RU" sz="3200" dirty="0" err="1" smtClean="0"/>
              <a:t>соцсетях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388" y="2298844"/>
            <a:ext cx="4279812" cy="76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3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8077200" y="2576279"/>
            <a:ext cx="9904485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ru-RU" sz="3200" dirty="0" smtClean="0"/>
              <a:t>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34138" y="225581"/>
            <a:ext cx="1264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4800" b="1" dirty="0" smtClean="0">
                <a:latin typeface="+mj-lt"/>
              </a:rPr>
              <a:t>Не забывайте про упаковку ваших </a:t>
            </a:r>
            <a:r>
              <a:rPr lang="ru-RU" sz="4800" b="1" dirty="0" err="1" smtClean="0">
                <a:latin typeface="+mj-lt"/>
              </a:rPr>
              <a:t>соцсетей</a:t>
            </a:r>
            <a:r>
              <a:rPr lang="ru-RU" sz="4800" b="1" dirty="0" smtClean="0">
                <a:latin typeface="+mj-lt"/>
              </a:rPr>
              <a:t> даже личной страницы</a:t>
            </a:r>
            <a:endParaRPr lang="ru-RU" sz="4800" b="1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83644"/>
            <a:ext cx="3857599" cy="8354867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934138" y="1858042"/>
            <a:ext cx="4066461" cy="2216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см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2181432"/>
            <a:ext cx="1264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3200" b="1" dirty="0" smtClean="0">
                <a:latin typeface="+mj-lt"/>
              </a:rPr>
              <a:t>Это сейчас важные </a:t>
            </a:r>
          </a:p>
          <a:p>
            <a:pPr algn="ctr">
              <a:spcBef>
                <a:spcPts val="0"/>
              </a:spcBef>
            </a:pPr>
            <a:r>
              <a:rPr lang="ru-RU" sz="3200" b="1" dirty="0" smtClean="0">
                <a:latin typeface="+mj-lt"/>
              </a:rPr>
              <a:t>шаги для продвижения</a:t>
            </a:r>
          </a:p>
          <a:p>
            <a:pPr algn="ctr">
              <a:spcBef>
                <a:spcPts val="0"/>
              </a:spcBef>
            </a:pPr>
            <a:r>
              <a:rPr lang="ru-RU" sz="3200" b="1" dirty="0" smtClean="0">
                <a:latin typeface="+mj-lt"/>
              </a:rPr>
              <a:t> во </a:t>
            </a:r>
            <a:r>
              <a:rPr lang="ru-RU" sz="3200" b="1" dirty="0" err="1" smtClean="0">
                <a:latin typeface="+mj-lt"/>
              </a:rPr>
              <a:t>Вконтакте</a:t>
            </a:r>
            <a:endParaRPr lang="ru-RU" sz="3200" b="1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650" y="1156297"/>
            <a:ext cx="4226300" cy="9153407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10134600" y="3751092"/>
            <a:ext cx="1600200" cy="21544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506449" y="5623504"/>
            <a:ext cx="1264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3200" b="1" dirty="0" smtClean="0">
                <a:latin typeface="+mj-lt"/>
              </a:rPr>
              <a:t>Обложка</a:t>
            </a:r>
            <a:endParaRPr lang="ru-RU" sz="3200" b="1" dirty="0">
              <a:latin typeface="+mj-lt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9220200" y="8383470"/>
            <a:ext cx="2514600" cy="6462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2258693" y="7674216"/>
            <a:ext cx="1264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3200" b="1" dirty="0" smtClean="0">
                <a:latin typeface="+mj-lt"/>
              </a:rPr>
              <a:t>Меню</a:t>
            </a:r>
            <a:endParaRPr lang="ru-RU" sz="3200" b="1" dirty="0">
              <a:latin typeface="+mj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01" y="1089505"/>
            <a:ext cx="1553566" cy="155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0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00100"/>
            <a:ext cx="3922901" cy="8496300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 flipH="1" flipV="1">
            <a:off x="5943600" y="2535383"/>
            <a:ext cx="1676400" cy="2494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133600" y="2784791"/>
            <a:ext cx="1264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3200" b="1" dirty="0" smtClean="0">
                <a:latin typeface="+mj-lt"/>
              </a:rPr>
              <a:t>Товары</a:t>
            </a:r>
            <a:r>
              <a:rPr lang="en-US" sz="3200" b="1" dirty="0" smtClean="0">
                <a:latin typeface="+mj-lt"/>
              </a:rPr>
              <a:t>/</a:t>
            </a:r>
            <a:r>
              <a:rPr lang="ru-RU" sz="3200" b="1" dirty="0" smtClean="0">
                <a:latin typeface="+mj-lt"/>
              </a:rPr>
              <a:t>услуги</a:t>
            </a:r>
            <a:endParaRPr lang="ru-RU" sz="3200" b="1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2800" y="5455820"/>
            <a:ext cx="1264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3200" b="1" dirty="0" err="1" smtClean="0">
                <a:latin typeface="+mj-lt"/>
              </a:rPr>
              <a:t>Виджет</a:t>
            </a:r>
            <a:r>
              <a:rPr lang="ru-RU" sz="3200" b="1" dirty="0" smtClean="0">
                <a:latin typeface="+mj-lt"/>
              </a:rPr>
              <a:t> с персональным обращением</a:t>
            </a:r>
            <a:endParaRPr lang="ru-RU" sz="3200" b="1" dirty="0">
              <a:latin typeface="+mj-lt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3681291" y="5354257"/>
            <a:ext cx="264330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676400" y="5048250"/>
            <a:ext cx="2004891" cy="552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9" t="50249" r="49152" b="41433"/>
          <a:stretch/>
        </p:blipFill>
        <p:spPr>
          <a:xfrm>
            <a:off x="6419385" y="6982697"/>
            <a:ext cx="4001899" cy="1371600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>
            <a:off x="7162801" y="6040595"/>
            <a:ext cx="112900" cy="9421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588" y="-571500"/>
            <a:ext cx="4749701" cy="10287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099194" y="3661953"/>
            <a:ext cx="1264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3200" b="1" dirty="0" smtClean="0">
                <a:latin typeface="+mj-lt"/>
              </a:rPr>
              <a:t>Пост-закреп</a:t>
            </a:r>
            <a:endParaRPr lang="ru-RU" sz="3200" b="1" dirty="0">
              <a:latin typeface="+mj-lt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12039600" y="3916520"/>
            <a:ext cx="1187988" cy="3951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021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623478" y="15977"/>
            <a:ext cx="1264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4800" b="1" dirty="0" smtClean="0">
                <a:latin typeface="+mj-lt"/>
              </a:rPr>
              <a:t>Не забывайте про упаковку сообщества</a:t>
            </a:r>
            <a:endParaRPr lang="ru-RU" sz="4800" b="1" dirty="0">
              <a:latin typeface="+mj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39055" t="25586" r="7358" b="19882"/>
          <a:stretch/>
        </p:blipFill>
        <p:spPr>
          <a:xfrm>
            <a:off x="1295400" y="846974"/>
            <a:ext cx="15392400" cy="880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8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623478" y="3687"/>
            <a:ext cx="1264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4800" b="1" dirty="0" smtClean="0">
                <a:latin typeface="+mj-lt"/>
              </a:rPr>
              <a:t>Мобильная обложка</a:t>
            </a:r>
            <a:endParaRPr lang="ru-RU" sz="4800" b="1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9" b="13535"/>
          <a:stretch/>
        </p:blipFill>
        <p:spPr>
          <a:xfrm>
            <a:off x="12192000" y="858036"/>
            <a:ext cx="5061878" cy="83456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35127" y="2743200"/>
            <a:ext cx="356920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Если не подгрузить мобильную обложку, </a:t>
            </a:r>
          </a:p>
          <a:p>
            <a:r>
              <a:rPr lang="ru-RU" sz="4000" dirty="0" smtClean="0"/>
              <a:t>Ваше сообщество будет выглядеть так:</a:t>
            </a:r>
            <a:endParaRPr lang="ru-RU" sz="4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464" y="936086"/>
            <a:ext cx="3780093" cy="67201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43" y="7656251"/>
            <a:ext cx="6717157" cy="14693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0" y="653248"/>
            <a:ext cx="3983269" cy="86270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5273" y="725805"/>
            <a:ext cx="3985726" cy="2017395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3277227" y="2276669"/>
            <a:ext cx="2135488" cy="466531"/>
          </a:xfrm>
          <a:prstGeom prst="straightConnector1">
            <a:avLst/>
          </a:prstGeom>
          <a:ln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64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3949652" y="1103502"/>
            <a:ext cx="10574654" cy="9493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t"/>
            <a:r>
              <a:rPr lang="ru-RU" sz="4800" b="1" dirty="0" smtClean="0"/>
              <a:t>Где создать обложку и не только?</a:t>
            </a:r>
            <a:endParaRPr lang="ru-RU" sz="48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975467" y="2778008"/>
            <a:ext cx="5198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https://picture.plus/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66630" t="52330" r="23611" b="31954"/>
          <a:stretch/>
        </p:blipFill>
        <p:spPr>
          <a:xfrm>
            <a:off x="4975467" y="3526866"/>
            <a:ext cx="4842530" cy="43844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l="6076" t="15415" r="83088" b="78125"/>
          <a:stretch/>
        </p:blipFill>
        <p:spPr>
          <a:xfrm>
            <a:off x="3496785" y="7894708"/>
            <a:ext cx="5723415" cy="19179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81736" t="33703" r="8181" b="45464"/>
          <a:stretch/>
        </p:blipFill>
        <p:spPr>
          <a:xfrm>
            <a:off x="533400" y="3713822"/>
            <a:ext cx="3581400" cy="41604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2572513" y="2778008"/>
            <a:ext cx="39674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https://supa.ru/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/>
          <a:srcRect l="66916" t="51784" r="23601" b="32411"/>
          <a:stretch/>
        </p:blipFill>
        <p:spPr>
          <a:xfrm>
            <a:off x="12268200" y="3479529"/>
            <a:ext cx="4678933" cy="438445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/>
          <a:srcRect l="2454" t="10618" r="81259" b="77648"/>
          <a:stretch/>
        </p:blipFill>
        <p:spPr>
          <a:xfrm>
            <a:off x="12900524" y="7860295"/>
            <a:ext cx="3676357" cy="148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3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66494" y="7200900"/>
            <a:ext cx="3021506" cy="2915754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2112155" y="6088345"/>
            <a:ext cx="5245898" cy="328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9"/>
              </a:lnSpc>
            </a:pPr>
            <a:r>
              <a:rPr lang="ru-RU" sz="1899" dirty="0" smtClean="0">
                <a:solidFill>
                  <a:srgbClr val="000000"/>
                </a:solidFill>
                <a:latin typeface="Libre Franklin Light Bold"/>
              </a:rPr>
              <a:t> </a:t>
            </a:r>
            <a:r>
              <a:rPr lang="en-US" sz="1899" dirty="0" smtClean="0">
                <a:solidFill>
                  <a:srgbClr val="000000"/>
                </a:solidFill>
                <a:latin typeface="Libre Franklin Light Bold"/>
              </a:rPr>
              <a:t>.</a:t>
            </a:r>
            <a:endParaRPr lang="en-US" sz="1899" dirty="0">
              <a:solidFill>
                <a:srgbClr val="000000"/>
              </a:solidFill>
              <a:latin typeface="Libre Franklin Light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36091" y="1320985"/>
            <a:ext cx="7761591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3200" dirty="0" smtClean="0"/>
              <a:t>Заполнение статуса – обязательно.</a:t>
            </a:r>
          </a:p>
          <a:p>
            <a:pPr lvl="0"/>
            <a:endParaRPr lang="ru-RU" sz="3200" dirty="0"/>
          </a:p>
          <a:p>
            <a:pPr lvl="0"/>
            <a:r>
              <a:rPr lang="ru-RU" sz="3200" dirty="0" smtClean="0"/>
              <a:t>Количество символов 140 знаков.</a:t>
            </a:r>
          </a:p>
          <a:p>
            <a:pPr lvl="0"/>
            <a:endParaRPr lang="ru-RU" sz="3200" dirty="0"/>
          </a:p>
          <a:p>
            <a:pPr lvl="0"/>
            <a:r>
              <a:rPr lang="ru-RU" sz="3200" dirty="0"/>
              <a:t>Пишем все, что может подтвердить ваш </a:t>
            </a:r>
            <a:r>
              <a:rPr lang="ru-RU" sz="3200" dirty="0" smtClean="0"/>
              <a:t>опыт</a:t>
            </a:r>
            <a:r>
              <a:rPr lang="ru-RU" sz="3200" dirty="0"/>
              <a:t> </a:t>
            </a:r>
            <a:r>
              <a:rPr lang="ru-RU" sz="3200" dirty="0" smtClean="0"/>
              <a:t>и деятельность</a:t>
            </a:r>
            <a:r>
              <a:rPr lang="ru-RU" sz="3200" dirty="0"/>
              <a:t>,</a:t>
            </a:r>
            <a:r>
              <a:rPr lang="ru-RU" sz="3200" dirty="0" smtClean="0"/>
              <a:t> донесет до человека информацию кто вы.</a:t>
            </a:r>
            <a:endParaRPr lang="en-US" sz="3200" dirty="0">
              <a:solidFill>
                <a:srgbClr val="000000"/>
              </a:solidFill>
              <a:latin typeface="Libre Franklin Light Bold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7528" y="159838"/>
            <a:ext cx="111897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Статус</a:t>
            </a:r>
            <a:endParaRPr lang="ru-RU" sz="4000" dirty="0"/>
          </a:p>
          <a:p>
            <a:pPr>
              <a:spcBef>
                <a:spcPts val="0"/>
              </a:spcBef>
            </a:pPr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7746" t="19792" r="19546" b="7292"/>
          <a:stretch/>
        </p:blipFill>
        <p:spPr>
          <a:xfrm>
            <a:off x="9372600" y="495300"/>
            <a:ext cx="8621487" cy="6705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115800" y="495300"/>
            <a:ext cx="5878287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833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112155" y="6088345"/>
            <a:ext cx="5245898" cy="328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9"/>
              </a:lnSpc>
            </a:pPr>
            <a:r>
              <a:rPr lang="ru-RU" sz="1899" dirty="0" smtClean="0">
                <a:solidFill>
                  <a:srgbClr val="000000"/>
                </a:solidFill>
                <a:latin typeface="Libre Franklin Light Bold"/>
              </a:rPr>
              <a:t> </a:t>
            </a:r>
            <a:r>
              <a:rPr lang="en-US" sz="1899" dirty="0" smtClean="0">
                <a:solidFill>
                  <a:srgbClr val="000000"/>
                </a:solidFill>
                <a:latin typeface="Libre Franklin Light Bold"/>
              </a:rPr>
              <a:t>.</a:t>
            </a:r>
            <a:endParaRPr lang="en-US" sz="1899" dirty="0">
              <a:solidFill>
                <a:srgbClr val="000000"/>
              </a:solidFill>
              <a:latin typeface="Libre Franklin Light Bold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2133926" y="2247900"/>
            <a:ext cx="7761591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lvl="0" indent="-514350">
              <a:buAutoNum type="arabicPeriod"/>
            </a:pPr>
            <a:r>
              <a:rPr lang="ru-RU" sz="3600" dirty="0" err="1" smtClean="0"/>
              <a:t>Аватарка</a:t>
            </a:r>
            <a:endParaRPr lang="ru-RU" sz="3600" dirty="0">
              <a:solidFill>
                <a:srgbClr val="000000"/>
              </a:solidFill>
            </a:endParaRPr>
          </a:p>
          <a:p>
            <a:pPr marL="514350" lvl="0" indent="-514350">
              <a:buAutoNum type="arabicPeriod"/>
            </a:pPr>
            <a:r>
              <a:rPr lang="ru-RU" sz="3600" dirty="0" smtClean="0">
                <a:solidFill>
                  <a:srgbClr val="000000"/>
                </a:solidFill>
              </a:rPr>
              <a:t>Имя Фамилия</a:t>
            </a:r>
          </a:p>
          <a:p>
            <a:pPr marL="514350" lvl="0" indent="-514350">
              <a:buAutoNum type="arabicPeriod"/>
            </a:pPr>
            <a:r>
              <a:rPr lang="ru-RU" sz="3600" dirty="0" smtClean="0">
                <a:solidFill>
                  <a:srgbClr val="000000"/>
                </a:solidFill>
              </a:rPr>
              <a:t>Статус</a:t>
            </a:r>
          </a:p>
          <a:p>
            <a:pPr marL="514350" lvl="0" indent="-514350">
              <a:buAutoNum type="arabicPeriod"/>
            </a:pPr>
            <a:r>
              <a:rPr lang="ru-RU" sz="3600" dirty="0" smtClean="0">
                <a:solidFill>
                  <a:srgbClr val="000000"/>
                </a:solidFill>
              </a:rPr>
              <a:t>Описание профиля. Кто вы?</a:t>
            </a:r>
          </a:p>
          <a:p>
            <a:pPr marL="514350" lvl="0" indent="-514350">
              <a:buAutoNum type="arabicPeriod"/>
            </a:pPr>
            <a:r>
              <a:rPr lang="ru-RU" sz="3600" dirty="0" smtClean="0">
                <a:solidFill>
                  <a:srgbClr val="000000"/>
                </a:solidFill>
              </a:rPr>
              <a:t>Описание деятельности. Чем я могу быть вам полезен?</a:t>
            </a:r>
          </a:p>
          <a:p>
            <a:pPr marL="514350" lvl="0" indent="-514350">
              <a:buAutoNum type="arabicPeriod"/>
            </a:pPr>
            <a:r>
              <a:rPr lang="ru-RU" sz="3600" dirty="0" smtClean="0">
                <a:solidFill>
                  <a:srgbClr val="000000"/>
                </a:solidFill>
              </a:rPr>
              <a:t>Фото, видео, сообщества, клипы</a:t>
            </a:r>
            <a:endParaRPr lang="ru-RU" sz="36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3505200" y="8039100"/>
            <a:ext cx="111897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4000" dirty="0" smtClean="0"/>
              <a:t>У 80% </a:t>
            </a:r>
            <a:r>
              <a:rPr lang="ru-RU" sz="4000" dirty="0" err="1" smtClean="0"/>
              <a:t>риэлторов</a:t>
            </a:r>
            <a:r>
              <a:rPr lang="ru-RU" sz="4000" dirty="0" smtClean="0"/>
              <a:t> страница не отображает их деятельности.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38600" y="765499"/>
            <a:ext cx="111897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4000" dirty="0" smtClean="0"/>
              <a:t>Заполнение личной страницы </a:t>
            </a:r>
            <a:r>
              <a:rPr lang="ru-RU" sz="4000" dirty="0" err="1" smtClean="0"/>
              <a:t>Вконтакте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528230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6880" t="17822" r="11539" b="29053"/>
          <a:stretch/>
        </p:blipFill>
        <p:spPr>
          <a:xfrm>
            <a:off x="4724400" y="342900"/>
            <a:ext cx="8839200" cy="63492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29200" y="7200900"/>
            <a:ext cx="9144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ru-RU" sz="4400" dirty="0"/>
              <a:t>Это не даст не заявок, не продаж!</a:t>
            </a:r>
          </a:p>
          <a:p>
            <a:pPr>
              <a:spcBef>
                <a:spcPts val="0"/>
              </a:spcBef>
            </a:pPr>
            <a:r>
              <a:rPr lang="ru-RU" sz="4400" dirty="0"/>
              <a:t>Просто потратите деньги впустую</a:t>
            </a:r>
          </a:p>
          <a:p>
            <a:pPr>
              <a:spcBef>
                <a:spcPts val="0"/>
              </a:spcBef>
            </a:pP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841722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8243" t="17708" r="14275" b="28126"/>
          <a:stretch/>
        </p:blipFill>
        <p:spPr>
          <a:xfrm>
            <a:off x="1168400" y="876300"/>
            <a:ext cx="9525000" cy="77390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658600" y="2781300"/>
            <a:ext cx="57912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/>
              <a:t>Комментирование постов в тематических группах или группах конкурентов, комментировать и писать ваше профессиональное мнение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76639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0673" t="16666" r="18961" b="7292"/>
          <a:stretch/>
        </p:blipFill>
        <p:spPr>
          <a:xfrm>
            <a:off x="3429000" y="546693"/>
            <a:ext cx="11429999" cy="97022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00400" y="4686300"/>
            <a:ext cx="7848600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430000" y="1409700"/>
            <a:ext cx="23622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05200" y="709315"/>
            <a:ext cx="7239000" cy="3976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33799" y="6391507"/>
            <a:ext cx="54102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908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649;g28c60af4650_0_191"/>
          <p:cNvPicPr preferRelativeResize="0"/>
          <p:nvPr/>
        </p:nvPicPr>
        <p:blipFill rotWithShape="1">
          <a:blip r:embed="rId2">
            <a:alphaModFix/>
          </a:blip>
          <a:srcRect l="4905" t="9374" r="81038" b="81250"/>
          <a:stretch/>
        </p:blipFill>
        <p:spPr>
          <a:xfrm>
            <a:off x="1080661" y="2250801"/>
            <a:ext cx="4088635" cy="1533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50;g28c60af4650_0_191"/>
          <p:cNvPicPr preferRelativeResize="0"/>
          <p:nvPr/>
        </p:nvPicPr>
        <p:blipFill rotWithShape="1">
          <a:blip r:embed="rId3">
            <a:alphaModFix/>
          </a:blip>
          <a:srcRect l="1390" t="9262" r="76354" b="81561"/>
          <a:stretch/>
        </p:blipFill>
        <p:spPr>
          <a:xfrm>
            <a:off x="303947" y="6441679"/>
            <a:ext cx="4824639" cy="1142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51;g28c60af4650_0_191"/>
          <p:cNvPicPr preferRelativeResize="0"/>
          <p:nvPr/>
        </p:nvPicPr>
        <p:blipFill rotWithShape="1">
          <a:blip r:embed="rId4">
            <a:alphaModFix/>
          </a:blip>
          <a:srcRect l="4905" t="23957" r="76939" b="67708"/>
          <a:stretch/>
        </p:blipFill>
        <p:spPr>
          <a:xfrm>
            <a:off x="6158081" y="2794949"/>
            <a:ext cx="5002188" cy="129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652;g28c60af4650_0_191"/>
          <p:cNvPicPr preferRelativeResize="0"/>
          <p:nvPr/>
        </p:nvPicPr>
        <p:blipFill rotWithShape="1">
          <a:blip r:embed="rId5">
            <a:alphaModFix/>
          </a:blip>
          <a:srcRect l="19980" t="10963" r="61524" b="79759"/>
          <a:stretch/>
        </p:blipFill>
        <p:spPr>
          <a:xfrm>
            <a:off x="6736666" y="6088386"/>
            <a:ext cx="4620619" cy="1303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653;g28c60af4650_0_191"/>
          <p:cNvPicPr preferRelativeResize="0"/>
          <p:nvPr/>
        </p:nvPicPr>
        <p:blipFill rotWithShape="1">
          <a:blip r:embed="rId5">
            <a:alphaModFix/>
          </a:blip>
          <a:srcRect l="7248" t="10416" r="79282" b="81306"/>
          <a:stretch/>
        </p:blipFill>
        <p:spPr>
          <a:xfrm>
            <a:off x="6695779" y="624404"/>
            <a:ext cx="5416260" cy="187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654;g28c60af4650_0_191"/>
          <p:cNvPicPr preferRelativeResize="0"/>
          <p:nvPr/>
        </p:nvPicPr>
        <p:blipFill rotWithShape="1">
          <a:blip r:embed="rId6">
            <a:alphaModFix/>
          </a:blip>
          <a:srcRect t="16667" r="53513" b="67707"/>
          <a:stretch/>
        </p:blipFill>
        <p:spPr>
          <a:xfrm>
            <a:off x="11595632" y="4100530"/>
            <a:ext cx="6085033" cy="1149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655;g28c60af4650_0_191"/>
          <p:cNvPicPr preferRelativeResize="0"/>
          <p:nvPr/>
        </p:nvPicPr>
        <p:blipFill rotWithShape="1">
          <a:blip r:embed="rId7">
            <a:alphaModFix/>
          </a:blip>
          <a:srcRect l="67571" t="45832" r="7830" b="39584"/>
          <a:stretch/>
        </p:blipFill>
        <p:spPr>
          <a:xfrm>
            <a:off x="12965366" y="5536331"/>
            <a:ext cx="4792604" cy="159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656;g28c60af4650_0_191"/>
          <p:cNvPicPr preferRelativeResize="0"/>
          <p:nvPr/>
        </p:nvPicPr>
        <p:blipFill rotWithShape="1">
          <a:blip r:embed="rId8">
            <a:alphaModFix/>
          </a:blip>
          <a:srcRect l="16618" t="26042" r="59955" b="59374"/>
          <a:stretch/>
        </p:blipFill>
        <p:spPr>
          <a:xfrm>
            <a:off x="6504304" y="4392624"/>
            <a:ext cx="4801494" cy="1680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657;g28c60af4650_0_191"/>
          <p:cNvPicPr preferRelativeResize="0"/>
          <p:nvPr/>
        </p:nvPicPr>
        <p:blipFill rotWithShape="1">
          <a:blip r:embed="rId8">
            <a:alphaModFix/>
          </a:blip>
          <a:srcRect l="41833" t="27697" r="45883" b="63033"/>
          <a:stretch/>
        </p:blipFill>
        <p:spPr>
          <a:xfrm>
            <a:off x="206650" y="806281"/>
            <a:ext cx="3601177" cy="152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58;g28c60af4650_0_19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3338" y="4041129"/>
            <a:ext cx="4038667" cy="17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659;g28c60af4650_0_191"/>
          <p:cNvPicPr preferRelativeResize="0"/>
          <p:nvPr/>
        </p:nvPicPr>
        <p:blipFill rotWithShape="1">
          <a:blip r:embed="rId10">
            <a:alphaModFix/>
          </a:blip>
          <a:srcRect l="15150" t="39999" r="47624" b="39143"/>
          <a:stretch/>
        </p:blipFill>
        <p:spPr>
          <a:xfrm>
            <a:off x="303947" y="8267700"/>
            <a:ext cx="5479484" cy="1726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660;g28c60af4650_0_191"/>
          <p:cNvPicPr preferRelativeResize="0"/>
          <p:nvPr/>
        </p:nvPicPr>
        <p:blipFill rotWithShape="1">
          <a:blip r:embed="rId11">
            <a:alphaModFix/>
          </a:blip>
          <a:srcRect l="3269" t="18726" r="61686" b="60682"/>
          <a:stretch/>
        </p:blipFill>
        <p:spPr>
          <a:xfrm>
            <a:off x="6991568" y="7796643"/>
            <a:ext cx="4824683" cy="159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661;g28c60af4650_0_191"/>
          <p:cNvPicPr preferRelativeResize="0"/>
          <p:nvPr/>
        </p:nvPicPr>
        <p:blipFill rotWithShape="1">
          <a:blip r:embed="rId12">
            <a:alphaModFix/>
          </a:blip>
          <a:srcRect l="22358" t="33975" r="23764" b="31947"/>
          <a:stretch/>
        </p:blipFill>
        <p:spPr>
          <a:xfrm>
            <a:off x="13182600" y="7658100"/>
            <a:ext cx="4358136" cy="187103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663;g28c60af4650_0_191"/>
          <p:cNvSpPr/>
          <p:nvPr/>
        </p:nvSpPr>
        <p:spPr>
          <a:xfrm>
            <a:off x="966361" y="563761"/>
            <a:ext cx="26349542" cy="989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Компании, которые доверяют мне и  моему агентству</a:t>
            </a:r>
            <a:endParaRPr sz="2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664;g28c60af4650_0_19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3143048" y="1049422"/>
            <a:ext cx="4397688" cy="74141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32" name="Google Shape;666;g28c60af4650_0_19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3793185" y="2382113"/>
            <a:ext cx="3136966" cy="1149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1537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5900" t="20833" r="13690" b="34375"/>
          <a:stretch/>
        </p:blipFill>
        <p:spPr>
          <a:xfrm>
            <a:off x="3429000" y="952500"/>
            <a:ext cx="10882426" cy="6781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58000" y="8181723"/>
            <a:ext cx="5791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dirty="0" smtClean="0"/>
              <a:t>Никто не хочет читать такие комментарии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64818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9414" t="23958" r="13104" b="34375"/>
          <a:stretch/>
        </p:blipFill>
        <p:spPr>
          <a:xfrm>
            <a:off x="1219200" y="800100"/>
            <a:ext cx="9022082" cy="5638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820400" y="2628900"/>
            <a:ext cx="5638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/>
              <a:t>Обратите внимание кто вас </a:t>
            </a:r>
            <a:r>
              <a:rPr lang="ru-RU" sz="4000" dirty="0" err="1"/>
              <a:t>лайкает</a:t>
            </a:r>
            <a:r>
              <a:rPr lang="ru-RU" sz="4000" dirty="0"/>
              <a:t>, ваши комментарии в других группах и добавляйте их в друзья.</a:t>
            </a:r>
          </a:p>
          <a:p>
            <a:pPr lvl="0"/>
            <a:r>
              <a:rPr lang="ru-RU" sz="4000" dirty="0"/>
              <a:t>Такой способ гораздо эффективнее, чем если бы вы добавляли в друзья всех подряд.</a:t>
            </a:r>
          </a:p>
        </p:txBody>
      </p:sp>
    </p:spTree>
    <p:extLst>
      <p:ext uri="{BB962C8B-B14F-4D97-AF65-F5344CB8AC3E}">
        <p14:creationId xmlns:p14="http://schemas.microsoft.com/office/powerpoint/2010/main" val="3361516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9200" y="3390900"/>
            <a:ext cx="9144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ru-RU" sz="4400" b="1" dirty="0"/>
              <a:t>Так вы соберете живую, профессиональную аудиторию, </a:t>
            </a:r>
          </a:p>
          <a:p>
            <a:pPr fontAlgn="t"/>
            <a:r>
              <a:rPr lang="ru-RU" sz="4400" b="1" dirty="0"/>
              <a:t>где кто-то станет вашим партнером или клиентом.</a:t>
            </a:r>
          </a:p>
        </p:txBody>
      </p:sp>
    </p:spTree>
    <p:extLst>
      <p:ext uri="{BB962C8B-B14F-4D97-AF65-F5344CB8AC3E}">
        <p14:creationId xmlns:p14="http://schemas.microsoft.com/office/powerpoint/2010/main" val="317480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05400" y="2781300"/>
            <a:ext cx="95696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sz="3600" b="1" dirty="0" smtClean="0"/>
              <a:t>Выделите в день 10-15 минут на такую работу.</a:t>
            </a:r>
            <a:endParaRPr lang="ru-RU" sz="3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71800" y="6667500"/>
            <a:ext cx="134605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sz="3600" b="1" dirty="0" smtClean="0"/>
              <a:t>Если будите делать ежедневно, то результаты вас просто поразят!</a:t>
            </a:r>
          </a:p>
          <a:p>
            <a:pPr fontAlgn="t"/>
            <a:r>
              <a:rPr lang="ru-RU" sz="3600" b="1" dirty="0" smtClean="0"/>
              <a:t>Главное регулярность и стабильность.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43625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112155" y="6088345"/>
            <a:ext cx="5245898" cy="328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9"/>
              </a:lnSpc>
            </a:pPr>
            <a:r>
              <a:rPr lang="ru-RU" sz="1899" dirty="0" smtClean="0">
                <a:solidFill>
                  <a:srgbClr val="000000"/>
                </a:solidFill>
                <a:latin typeface="Libre Franklin Light Bold"/>
              </a:rPr>
              <a:t> </a:t>
            </a:r>
            <a:r>
              <a:rPr lang="en-US" sz="1899" dirty="0" smtClean="0">
                <a:solidFill>
                  <a:srgbClr val="000000"/>
                </a:solidFill>
                <a:latin typeface="Libre Franklin Light Bold"/>
              </a:rPr>
              <a:t>.</a:t>
            </a:r>
            <a:endParaRPr lang="en-US" sz="1899" dirty="0">
              <a:solidFill>
                <a:srgbClr val="000000"/>
              </a:solidFill>
              <a:latin typeface="Libre Franklin Light Bold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29200" y="8115300"/>
            <a:ext cx="111897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4000" dirty="0" smtClean="0"/>
              <a:t>Очень хорошо эта система отражена в фильме «Американцы» с Аль Пачино 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765499"/>
            <a:ext cx="111897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4000" dirty="0" smtClean="0"/>
              <a:t>Что за контент должен быть на странице?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2842123"/>
            <a:ext cx="7800975" cy="43859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41" y="1638300"/>
            <a:ext cx="755332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79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7800" y="3543300"/>
            <a:ext cx="108476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/>
              <a:t>КАК ВЫВЕСТИ СВОЮ СТРАНИЦУ В ТОП ПОИСКА? 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956163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112155" y="6088345"/>
            <a:ext cx="5245898" cy="328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9"/>
              </a:lnSpc>
            </a:pPr>
            <a:r>
              <a:rPr lang="ru-RU" sz="1899" dirty="0" smtClean="0">
                <a:solidFill>
                  <a:srgbClr val="000000"/>
                </a:solidFill>
                <a:latin typeface="Libre Franklin Light Bold"/>
              </a:rPr>
              <a:t> </a:t>
            </a:r>
            <a:r>
              <a:rPr lang="en-US" sz="1899" dirty="0" smtClean="0">
                <a:solidFill>
                  <a:srgbClr val="000000"/>
                </a:solidFill>
                <a:latin typeface="Libre Franklin Light Bold"/>
              </a:rPr>
              <a:t>.</a:t>
            </a:r>
            <a:endParaRPr lang="en-US" sz="1899" dirty="0">
              <a:solidFill>
                <a:srgbClr val="000000"/>
              </a:solidFill>
              <a:latin typeface="Libre Franklin Light Bold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97935" y="7476629"/>
            <a:ext cx="13429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И именно такое название добавляйте в ИМЯ </a:t>
            </a:r>
            <a:r>
              <a:rPr lang="en-US" sz="3200" dirty="0" smtClean="0"/>
              <a:t> </a:t>
            </a:r>
            <a:r>
              <a:rPr lang="ru-RU" sz="3200" dirty="0" smtClean="0"/>
              <a:t>и статус на личной </a:t>
            </a:r>
            <a:r>
              <a:rPr lang="en-US" sz="3200" dirty="0" smtClean="0"/>
              <a:t> </a:t>
            </a:r>
            <a:r>
              <a:rPr lang="ru-RU" sz="3200" dirty="0" smtClean="0"/>
              <a:t>странице и в </a:t>
            </a:r>
            <a:r>
              <a:rPr lang="ru-RU" sz="3200" b="1" dirty="0" smtClean="0"/>
              <a:t>названии</a:t>
            </a:r>
            <a:r>
              <a:rPr lang="ru-RU" sz="3200" dirty="0" smtClean="0"/>
              <a:t> в сообществе.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9200" y="8828679"/>
            <a:ext cx="13429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Найти ключевой запрос с хорошей выдачей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929" t="8450" r="22108" b="6134"/>
          <a:stretch/>
        </p:blipFill>
        <p:spPr>
          <a:xfrm>
            <a:off x="914400" y="240024"/>
            <a:ext cx="10697484" cy="685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37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660543" y="95250"/>
            <a:ext cx="2532207" cy="23549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47800" y="903394"/>
            <a:ext cx="63601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000000"/>
                </a:solidFill>
                <a:latin typeface="Arial" panose="020B0604020202020204" pitchFamily="34" charset="0"/>
              </a:rPr>
              <a:t>Заходим в Управление 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247900"/>
            <a:ext cx="4953000" cy="72766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7939" y="1672835"/>
            <a:ext cx="8162324" cy="78115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287000" y="2781300"/>
            <a:ext cx="4800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080174" y="1939380"/>
            <a:ext cx="4800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089707" y="5429013"/>
            <a:ext cx="4800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601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77000" y="3619500"/>
            <a:ext cx="14097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4000" b="1" dirty="0" smtClean="0"/>
              <a:t>ПРИЯТНЫЙ БОНУС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05400" y="5093597"/>
            <a:ext cx="14097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4000" dirty="0" smtClean="0"/>
              <a:t>Это позволит появиться в Яндексе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693227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33800" y="1104900"/>
            <a:ext cx="14097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4000" b="1" dirty="0" smtClean="0"/>
              <a:t>ОСНОВНЫЕ ИЗМЕНЕНИЯ В ТЕЛЕГРАМ В 2004 ГОДУ.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62200" y="3086100"/>
            <a:ext cx="14097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4000" b="1" dirty="0" err="1" smtClean="0"/>
              <a:t>Телеграм</a:t>
            </a:r>
            <a:r>
              <a:rPr lang="ru-RU" sz="4000" b="1" dirty="0" smtClean="0"/>
              <a:t> – это мессенджер, а не </a:t>
            </a:r>
            <a:r>
              <a:rPr lang="ru-RU" sz="4000" b="1" dirty="0" err="1" smtClean="0"/>
              <a:t>соцсеть</a:t>
            </a:r>
            <a:r>
              <a:rPr lang="ru-RU" sz="4000" b="1" dirty="0" smtClean="0"/>
              <a:t>.</a:t>
            </a:r>
          </a:p>
          <a:p>
            <a:pPr algn="ctr" fontAlgn="t"/>
            <a:r>
              <a:rPr lang="ru-RU" sz="4000" b="1" dirty="0" smtClean="0"/>
              <a:t>В 2024 году представление о </a:t>
            </a:r>
            <a:r>
              <a:rPr lang="ru-RU" sz="4000" b="1" dirty="0" err="1" smtClean="0"/>
              <a:t>Телеграм</a:t>
            </a:r>
            <a:r>
              <a:rPr lang="ru-RU" sz="4000" b="1" dirty="0" smtClean="0"/>
              <a:t> и канале меняется</a:t>
            </a:r>
          </a:p>
          <a:p>
            <a:pPr algn="ctr" fontAlgn="t"/>
            <a:endParaRPr lang="ru-RU" sz="4000" b="1" dirty="0"/>
          </a:p>
          <a:p>
            <a:pPr algn="ctr" fontAlgn="t"/>
            <a:r>
              <a:rPr lang="ru-RU" sz="4000" b="1" dirty="0" smtClean="0"/>
              <a:t>Связано с популярностью </a:t>
            </a:r>
            <a:r>
              <a:rPr lang="ru-RU" sz="4000" b="1" dirty="0" err="1" smtClean="0"/>
              <a:t>Телеграм</a:t>
            </a:r>
            <a:r>
              <a:rPr lang="ru-RU" sz="4000" b="1" dirty="0" smtClean="0"/>
              <a:t> и введения там возможности снимать </a:t>
            </a:r>
            <a:r>
              <a:rPr lang="ru-RU" sz="4000" b="1" dirty="0" err="1" smtClean="0"/>
              <a:t>сториз</a:t>
            </a:r>
            <a:r>
              <a:rPr lang="ru-RU" sz="4000" b="1" dirty="0" smtClean="0"/>
              <a:t>.</a:t>
            </a:r>
          </a:p>
          <a:p>
            <a:pPr algn="ctr" fontAlgn="t"/>
            <a:endParaRPr lang="ru-RU" sz="4000" b="1" dirty="0"/>
          </a:p>
          <a:p>
            <a:pPr algn="ctr" fontAlgn="t"/>
            <a:endParaRPr lang="ru-RU" sz="4000" b="1" dirty="0" smtClean="0"/>
          </a:p>
          <a:p>
            <a:pPr algn="ctr" fontAlgn="t"/>
            <a:endParaRPr lang="ru-RU" sz="4000" b="1" dirty="0"/>
          </a:p>
          <a:p>
            <a:pPr algn="ctr" fontAlgn="t"/>
            <a:endParaRPr lang="ru-RU" sz="4000" b="1" dirty="0" smtClean="0"/>
          </a:p>
          <a:p>
            <a:pPr algn="ctr" fontAlgn="t"/>
            <a:endParaRPr lang="ru-RU" sz="4000" b="1" dirty="0"/>
          </a:p>
          <a:p>
            <a:pPr algn="ctr" fontAlgn="t"/>
            <a:r>
              <a:rPr lang="ru-RU" sz="4000" b="1" dirty="0" smtClean="0"/>
              <a:t>Люди воспринимают его уже как </a:t>
            </a:r>
            <a:r>
              <a:rPr lang="ru-RU" sz="4000" b="1" dirty="0" err="1" smtClean="0"/>
              <a:t>соцсеть</a:t>
            </a:r>
            <a:r>
              <a:rPr lang="ru-RU" sz="4000" b="1" dirty="0" smtClean="0"/>
              <a:t>.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4104070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24400" y="571500"/>
            <a:ext cx="1059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На какую </a:t>
            </a:r>
            <a:r>
              <a:rPr lang="ru-RU" sz="4000" b="1" dirty="0" err="1" smtClean="0"/>
              <a:t>соцсеть</a:t>
            </a:r>
            <a:r>
              <a:rPr lang="ru-RU" sz="4000" b="1" dirty="0" smtClean="0"/>
              <a:t> делать упор в 2024 году?</a:t>
            </a:r>
            <a:endParaRPr lang="ru-RU" sz="4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1933" t="19792" r="48828" b="13542"/>
          <a:stretch/>
        </p:blipFill>
        <p:spPr>
          <a:xfrm>
            <a:off x="1295400" y="2400300"/>
            <a:ext cx="2472929" cy="2362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976" y="2509837"/>
            <a:ext cx="2143125" cy="2143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247900"/>
            <a:ext cx="3201562" cy="32015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461" y="2501474"/>
            <a:ext cx="2143125" cy="2143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0" y="2528163"/>
            <a:ext cx="3276600" cy="247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473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400" y="723900"/>
            <a:ext cx="1409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4000" b="1" dirty="0" smtClean="0"/>
              <a:t>А если это так, то продвижение нужно выстраивать </a:t>
            </a:r>
            <a:r>
              <a:rPr lang="ru-RU" sz="4000" b="1" dirty="0"/>
              <a:t>под личный бренд.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4" y="3009900"/>
            <a:ext cx="4610100" cy="46101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67549" y="3716483"/>
            <a:ext cx="518424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3200" b="1" dirty="0" smtClean="0"/>
              <a:t>Размещаем в канале очень </a:t>
            </a:r>
          </a:p>
          <a:p>
            <a:pPr algn="ctr" fontAlgn="t"/>
            <a:r>
              <a:rPr lang="ru-RU" sz="3200" b="1" dirty="0" smtClean="0"/>
              <a:t>много личного</a:t>
            </a:r>
          </a:p>
          <a:p>
            <a:pPr algn="ctr" fontAlgn="t"/>
            <a:r>
              <a:rPr lang="ru-RU" sz="3200" b="1" dirty="0" smtClean="0"/>
              <a:t> ( авторского) контента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0" y="739698"/>
            <a:ext cx="4749701" cy="10287000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10668000" y="6362700"/>
            <a:ext cx="2667000" cy="1600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0012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898602"/>
            <a:ext cx="4204365" cy="9105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044" y="914400"/>
            <a:ext cx="4138355" cy="8962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4116408" cy="8915400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3276600" y="3543300"/>
            <a:ext cx="1981200" cy="762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5791200" y="4762500"/>
            <a:ext cx="1066800" cy="914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11963400" y="2857500"/>
            <a:ext cx="1066800" cy="914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7218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0" y="952500"/>
            <a:ext cx="82758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3200" b="1" dirty="0" smtClean="0"/>
              <a:t>Включение в контент карточек и дайджестов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2900"/>
            <a:ext cx="4749701" cy="10287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866900"/>
            <a:ext cx="4724400" cy="4724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651" y="1866900"/>
            <a:ext cx="4724400" cy="4724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7835" y="5336319"/>
            <a:ext cx="4959473" cy="495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993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48800" y="419100"/>
            <a:ext cx="82758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3200" b="1" dirty="0" smtClean="0"/>
              <a:t>Включение в контент карточек и дайджестов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220" y="1943100"/>
            <a:ext cx="11470436" cy="6452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94" y="659360"/>
            <a:ext cx="4445262" cy="9627640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 flipV="1">
            <a:off x="3733800" y="7200900"/>
            <a:ext cx="3505200" cy="2209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2080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9049" y="2705100"/>
            <a:ext cx="1048498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/>
              <a:t>ПОДАРОК</a:t>
            </a:r>
          </a:p>
          <a:p>
            <a:r>
              <a:rPr lang="ru-RU" sz="3600" b="1" dirty="0" err="1" smtClean="0"/>
              <a:t>Гайд</a:t>
            </a:r>
            <a:r>
              <a:rPr lang="ru-RU" sz="3600" b="1" dirty="0" smtClean="0"/>
              <a:t> </a:t>
            </a:r>
            <a:r>
              <a:rPr lang="ru-RU" sz="3600" b="1" dirty="0" smtClean="0"/>
              <a:t>«</a:t>
            </a:r>
            <a:r>
              <a:rPr lang="ru-RU" sz="3600" b="1" dirty="0" err="1"/>
              <a:t>Гайд</a:t>
            </a:r>
            <a:r>
              <a:rPr lang="ru-RU" sz="3600" b="1" dirty="0"/>
              <a:t> « 5 важных шагов для больших продаж</a:t>
            </a:r>
          </a:p>
          <a:p>
            <a:r>
              <a:rPr lang="ru-RU" sz="3600" b="1" dirty="0"/>
              <a:t>в </a:t>
            </a:r>
            <a:r>
              <a:rPr lang="ru-RU" sz="3600" b="1" dirty="0" err="1"/>
              <a:t>соцсетях</a:t>
            </a:r>
            <a:r>
              <a:rPr lang="ru-RU" sz="3600" b="1" dirty="0"/>
              <a:t>»</a:t>
            </a:r>
          </a:p>
          <a:p>
            <a:pPr algn="ctr"/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260" y="4762500"/>
            <a:ext cx="4464940" cy="44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662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678;p128"/>
          <p:cNvSpPr txBox="1">
            <a:spLocks/>
          </p:cNvSpPr>
          <p:nvPr/>
        </p:nvSpPr>
        <p:spPr>
          <a:xfrm>
            <a:off x="4800600" y="647700"/>
            <a:ext cx="9562028" cy="12357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b="1" dirty="0" smtClean="0"/>
              <a:t>Вы молодцы!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00600" y="2169836"/>
            <a:ext cx="136735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lvl="0">
              <a:buSzPts val="1600"/>
            </a:pPr>
            <a:r>
              <a:rPr lang="ru-RU" sz="3600" b="1" dirty="0" smtClean="0"/>
              <a:t>Найти меня в каталоге РГР можно по </a:t>
            </a:r>
            <a:r>
              <a:rPr lang="en-US" sz="3600" b="1" dirty="0" smtClean="0"/>
              <a:t>QR-</a:t>
            </a:r>
            <a:r>
              <a:rPr lang="ru-RU" sz="3600" b="1" dirty="0" smtClean="0"/>
              <a:t>коду </a:t>
            </a:r>
            <a:endParaRPr lang="en-US" sz="3600" b="1" dirty="0"/>
          </a:p>
          <a:p>
            <a:pPr marL="457200" lvl="0" indent="-330200">
              <a:buSzPts val="1600"/>
              <a:buChar char="●"/>
            </a:pPr>
            <a:endParaRPr lang="en-US" sz="3600" b="1" dirty="0"/>
          </a:p>
          <a:p>
            <a:pPr marL="457200" lvl="0" indent="-330200">
              <a:buSzPts val="1600"/>
              <a:buChar char="●"/>
            </a:pPr>
            <a:endParaRPr lang="ru-RU" sz="3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052" y="36195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1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1933" t="19792" r="48828" b="13542"/>
          <a:stretch/>
        </p:blipFill>
        <p:spPr>
          <a:xfrm>
            <a:off x="5105400" y="2247900"/>
            <a:ext cx="2472929" cy="2362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357437"/>
            <a:ext cx="2143125" cy="21431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250688" y="876300"/>
            <a:ext cx="1059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Основные</a:t>
            </a:r>
            <a:endParaRPr lang="ru-RU" sz="4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89707" y="5111059"/>
            <a:ext cx="134397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Присутствие к</a:t>
            </a:r>
            <a:r>
              <a:rPr lang="ru-RU" sz="4000" b="1" dirty="0" smtClean="0"/>
              <a:t>ак бренд ( упакованные аккаунты)</a:t>
            </a:r>
            <a:endParaRPr lang="ru-RU" sz="4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54" y="5827308"/>
            <a:ext cx="3201562" cy="32015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39" y="6116428"/>
            <a:ext cx="2143125" cy="2143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984" y="6019424"/>
            <a:ext cx="3276600" cy="24704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0" y="6702107"/>
            <a:ext cx="4507488" cy="12019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186" y="6832560"/>
            <a:ext cx="3791402" cy="84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14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8792" y="7499657"/>
            <a:ext cx="917992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10205"/>
                </a:solidFill>
              </a:rPr>
              <a:t>Оригинальная</a:t>
            </a:r>
          </a:p>
          <a:p>
            <a:r>
              <a:rPr lang="ru-RU" b="1" dirty="0" smtClean="0">
                <a:solidFill>
                  <a:srgbClr val="010205"/>
                </a:solidFill>
              </a:rPr>
              <a:t>ссылка</a:t>
            </a:r>
            <a:endParaRPr lang="ru-RU" b="1" dirty="0">
              <a:solidFill>
                <a:srgbClr val="010205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952500"/>
            <a:ext cx="3810000" cy="8251778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971800" y="5678970"/>
            <a:ext cx="3810000" cy="585952"/>
          </a:xfrm>
          <a:prstGeom prst="rect">
            <a:avLst/>
          </a:prstGeom>
          <a:noFill/>
          <a:ln>
            <a:solidFill>
              <a:srgbClr val="0102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10205"/>
              </a:solidFill>
            </a:endParaRPr>
          </a:p>
        </p:txBody>
      </p:sp>
      <p:cxnSp>
        <p:nvCxnSpPr>
          <p:cNvPr id="7" name="Прямая со стрелкой 6"/>
          <p:cNvCxnSpPr>
            <a:endCxn id="6" idx="1"/>
          </p:cNvCxnSpPr>
          <p:nvPr/>
        </p:nvCxnSpPr>
        <p:spPr>
          <a:xfrm flipV="1">
            <a:off x="1828800" y="5971946"/>
            <a:ext cx="1143000" cy="1525154"/>
          </a:xfrm>
          <a:prstGeom prst="straightConnector1">
            <a:avLst/>
          </a:prstGeom>
          <a:ln>
            <a:solidFill>
              <a:srgbClr val="0102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2242658" y="7442972"/>
            <a:ext cx="806287" cy="1225632"/>
          </a:xfrm>
          <a:prstGeom prst="straightConnector1">
            <a:avLst/>
          </a:prstGeom>
          <a:ln>
            <a:solidFill>
              <a:srgbClr val="0102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604771" y="8837503"/>
            <a:ext cx="917992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10205"/>
                </a:solidFill>
              </a:rPr>
              <a:t>Связь</a:t>
            </a:r>
            <a:endParaRPr lang="ru-RU" b="1" dirty="0">
              <a:solidFill>
                <a:srgbClr val="010205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92937" y="7915971"/>
            <a:ext cx="2315818" cy="280986"/>
          </a:xfrm>
          <a:prstGeom prst="rect">
            <a:avLst/>
          </a:prstGeom>
          <a:noFill/>
          <a:ln>
            <a:solidFill>
              <a:srgbClr val="0102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10205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2286649" y="8118316"/>
            <a:ext cx="762296" cy="967891"/>
          </a:xfrm>
          <a:prstGeom prst="straightConnector1">
            <a:avLst/>
          </a:prstGeom>
          <a:ln>
            <a:solidFill>
              <a:srgbClr val="0102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146675" y="8506958"/>
            <a:ext cx="917992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10205"/>
                </a:solidFill>
              </a:rPr>
              <a:t>О</a:t>
            </a:r>
            <a:r>
              <a:rPr lang="ru-RU" b="1" dirty="0" smtClean="0">
                <a:solidFill>
                  <a:srgbClr val="010205"/>
                </a:solidFill>
              </a:rPr>
              <a:t>писание</a:t>
            </a:r>
            <a:endParaRPr lang="ru-RU" b="1" dirty="0">
              <a:solidFill>
                <a:srgbClr val="010205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534400" y="598557"/>
            <a:ext cx="134397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Упаковка </a:t>
            </a:r>
            <a:r>
              <a:rPr lang="ru-RU" sz="4000" b="1" dirty="0" err="1" smtClean="0"/>
              <a:t>Телеграм</a:t>
            </a:r>
            <a:r>
              <a:rPr lang="ru-RU" sz="4000" b="1" dirty="0" smtClean="0"/>
              <a:t> канала </a:t>
            </a:r>
            <a:r>
              <a:rPr lang="ru-RU" sz="4000" b="1" dirty="0" err="1" smtClean="0"/>
              <a:t>риэлтора</a:t>
            </a:r>
            <a:endParaRPr lang="ru-RU" sz="4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148829" y="2969950"/>
            <a:ext cx="9144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010205"/>
                </a:solidFill>
              </a:rPr>
              <a:t>Как правильно оформить канал?</a:t>
            </a:r>
          </a:p>
          <a:p>
            <a:endParaRPr lang="ru-RU" sz="3600" b="1" dirty="0">
              <a:solidFill>
                <a:srgbClr val="010205"/>
              </a:solidFill>
            </a:endParaRPr>
          </a:p>
          <a:p>
            <a:pPr marL="457200" indent="-457200">
              <a:buFontTx/>
              <a:buChar char="-"/>
            </a:pPr>
            <a:r>
              <a:rPr lang="ru-RU" sz="3600" b="1" dirty="0">
                <a:solidFill>
                  <a:srgbClr val="010205"/>
                </a:solidFill>
              </a:rPr>
              <a:t>Правильное имя  профиля и канала</a:t>
            </a:r>
          </a:p>
          <a:p>
            <a:pPr marL="457200" indent="-457200">
              <a:buFontTx/>
              <a:buChar char="-"/>
            </a:pPr>
            <a:r>
              <a:rPr lang="ru-RU" sz="3600" b="1" dirty="0" err="1">
                <a:solidFill>
                  <a:srgbClr val="010205"/>
                </a:solidFill>
              </a:rPr>
              <a:t>Аватарка</a:t>
            </a:r>
            <a:r>
              <a:rPr lang="ru-RU" sz="3600" b="1" dirty="0">
                <a:solidFill>
                  <a:srgbClr val="010205"/>
                </a:solidFill>
              </a:rPr>
              <a:t> – это важно, личное фото, исключение бренд</a:t>
            </a:r>
          </a:p>
          <a:p>
            <a:pPr marL="457200" indent="-457200">
              <a:buFontTx/>
              <a:buChar char="-"/>
            </a:pPr>
            <a:r>
              <a:rPr lang="ru-RU" sz="3600" b="1" dirty="0">
                <a:solidFill>
                  <a:srgbClr val="010205"/>
                </a:solidFill>
              </a:rPr>
              <a:t>Описание заполнено полностью, сайт, чем занимаемся. Обязательно способ связи</a:t>
            </a:r>
          </a:p>
          <a:p>
            <a:pPr marL="457200" indent="-457200">
              <a:buFontTx/>
              <a:buChar char="-"/>
            </a:pPr>
            <a:r>
              <a:rPr lang="ru-RU" sz="3600" b="1" dirty="0">
                <a:solidFill>
                  <a:srgbClr val="010205"/>
                </a:solidFill>
              </a:rPr>
              <a:t>Прикрепить чат к каналу</a:t>
            </a:r>
          </a:p>
          <a:p>
            <a:pPr marL="457200" indent="-457200">
              <a:buFontTx/>
              <a:buChar char="-"/>
            </a:pPr>
            <a:r>
              <a:rPr lang="ru-RU" sz="3600" b="1" dirty="0">
                <a:solidFill>
                  <a:srgbClr val="010205"/>
                </a:solidFill>
              </a:rPr>
              <a:t>Пост-закреп</a:t>
            </a:r>
          </a:p>
          <a:p>
            <a:pPr marL="457200" indent="-457200">
              <a:buFontTx/>
              <a:buChar char="-"/>
            </a:pPr>
            <a:r>
              <a:rPr lang="ru-RU" sz="3600" b="1" dirty="0">
                <a:solidFill>
                  <a:srgbClr val="010205"/>
                </a:solidFill>
              </a:rPr>
              <a:t>Включить реакции</a:t>
            </a:r>
          </a:p>
        </p:txBody>
      </p:sp>
    </p:spTree>
    <p:extLst>
      <p:ext uri="{BB962C8B-B14F-4D97-AF65-F5344CB8AC3E}">
        <p14:creationId xmlns:p14="http://schemas.microsoft.com/office/powerpoint/2010/main" val="2310854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3000" y="52857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  <a:t>Что кто?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5000" y="8852078"/>
            <a:ext cx="6427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БОТ</a:t>
            </a:r>
          </a:p>
          <a:p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AutoNum type="arabicParenR"/>
            </a:pP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91" y="1665078"/>
            <a:ext cx="3260113" cy="70608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510" y="1686193"/>
            <a:ext cx="3240615" cy="70185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91200" y="9006056"/>
            <a:ext cx="6427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ЧАТ</a:t>
            </a:r>
          </a:p>
          <a:p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AutoNum type="arabicParenR"/>
            </a:pP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646" y="1757142"/>
            <a:ext cx="3238785" cy="70146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953" y="1542146"/>
            <a:ext cx="3249451" cy="703772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296400" y="9048446"/>
            <a:ext cx="6427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ДИРЕКТ</a:t>
            </a:r>
          </a:p>
          <a:p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AutoNum type="arabicParenR"/>
            </a:pP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030200" y="9137822"/>
            <a:ext cx="6427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КАНАЛ</a:t>
            </a:r>
          </a:p>
          <a:p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AutoNum type="arabicParenR"/>
            </a:pP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34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4161" y="0"/>
            <a:ext cx="19126200" cy="110871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36002" y="1319121"/>
            <a:ext cx="33602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Имя профиля</a:t>
            </a:r>
            <a:endParaRPr lang="ru-RU" sz="4000" dirty="0">
              <a:solidFill>
                <a:srgbClr val="FFFF00"/>
              </a:solidFill>
              <a:latin typeface="Bahnschrift" panose="020B0502040204020203" pitchFamily="34" charset="0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2397036" y="3114247"/>
            <a:ext cx="8880564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32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Отражает </a:t>
            </a:r>
            <a:r>
              <a:rPr lang="ru-RU" sz="3200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вашу нишу </a:t>
            </a:r>
            <a:r>
              <a:rPr lang="ru-RU" sz="32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и направление</a:t>
            </a:r>
            <a:endParaRPr lang="ru-RU" sz="32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sz="32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Содержит </a:t>
            </a:r>
            <a:r>
              <a:rPr lang="ru-RU" sz="3200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ключевые слова</a:t>
            </a:r>
          </a:p>
          <a:p>
            <a:pPr lvl="0">
              <a:lnSpc>
                <a:spcPct val="150000"/>
              </a:lnSpc>
            </a:pPr>
            <a:r>
              <a:rPr lang="ru-RU" sz="3200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Легко</a:t>
            </a:r>
            <a:r>
              <a:rPr lang="ru-RU" sz="32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 понять как связаться</a:t>
            </a:r>
          </a:p>
          <a:p>
            <a:pPr lvl="0">
              <a:lnSpc>
                <a:spcPct val="150000"/>
              </a:lnSpc>
            </a:pPr>
            <a:r>
              <a:rPr lang="ru-RU" sz="32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 и написать</a:t>
            </a:r>
          </a:p>
        </p:txBody>
      </p:sp>
      <p:sp>
        <p:nvSpPr>
          <p:cNvPr id="15" name="Google Shape;305;p27"/>
          <p:cNvSpPr txBox="1"/>
          <p:nvPr/>
        </p:nvSpPr>
        <p:spPr>
          <a:xfrm>
            <a:off x="1557467" y="3007857"/>
            <a:ext cx="1142194" cy="1044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C1FF"/>
              </a:buClr>
              <a:buSzPts val="14900"/>
              <a:buFont typeface="Helvetica Neue"/>
              <a:buNone/>
            </a:pPr>
            <a:r>
              <a:rPr lang="en-US" sz="4000" i="0" u="none" strike="noStrike" cap="none" dirty="0">
                <a:solidFill>
                  <a:srgbClr val="FFFF00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01.</a:t>
            </a:r>
            <a:endParaRPr sz="4000" dirty="0">
              <a:solidFill>
                <a:srgbClr val="FFFF00"/>
              </a:solidFill>
              <a:latin typeface="Bahnschrift" panose="020B05020402040202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305;p27"/>
          <p:cNvSpPr txBox="1"/>
          <p:nvPr/>
        </p:nvSpPr>
        <p:spPr>
          <a:xfrm>
            <a:off x="1478932" y="4247296"/>
            <a:ext cx="1142194" cy="1044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C1FF"/>
              </a:buClr>
              <a:buSzPts val="14900"/>
              <a:buFont typeface="Helvetica Neue"/>
              <a:buNone/>
            </a:pPr>
            <a:r>
              <a:rPr lang="en-US" sz="4000" i="0" u="none" strike="noStrike" cap="none" dirty="0" smtClean="0">
                <a:solidFill>
                  <a:srgbClr val="FFFF00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0</a:t>
            </a:r>
            <a:r>
              <a:rPr lang="ru-RU" sz="4000" dirty="0">
                <a:solidFill>
                  <a:srgbClr val="FFFF00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3</a:t>
            </a:r>
            <a:r>
              <a:rPr lang="en-US" sz="4000" i="0" u="none" strike="noStrike" cap="none" dirty="0" smtClean="0">
                <a:solidFill>
                  <a:srgbClr val="FFFF00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.</a:t>
            </a:r>
            <a:endParaRPr sz="4000" dirty="0">
              <a:solidFill>
                <a:srgbClr val="FFFF00"/>
              </a:solidFill>
              <a:latin typeface="Bahnschrift" panose="020B05020402040202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305;p27"/>
          <p:cNvSpPr txBox="1"/>
          <p:nvPr/>
        </p:nvSpPr>
        <p:spPr>
          <a:xfrm>
            <a:off x="1524000" y="3671929"/>
            <a:ext cx="1142194" cy="1044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C1FF"/>
              </a:buClr>
              <a:buSzPts val="14900"/>
              <a:buFont typeface="Helvetica Neue"/>
              <a:buNone/>
            </a:pPr>
            <a:r>
              <a:rPr lang="en-US" sz="4000" i="0" u="none" strike="noStrike" cap="none" dirty="0" smtClean="0">
                <a:solidFill>
                  <a:srgbClr val="FFFF00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0</a:t>
            </a:r>
            <a:r>
              <a:rPr lang="ru-RU" sz="4000" i="0" u="none" strike="noStrike" cap="none" dirty="0" smtClean="0">
                <a:solidFill>
                  <a:srgbClr val="FFFF00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2</a:t>
            </a:r>
            <a:r>
              <a:rPr lang="en-US" sz="4000" i="0" u="none" strike="noStrike" cap="none" dirty="0" smtClean="0">
                <a:solidFill>
                  <a:srgbClr val="FFFF00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.</a:t>
            </a:r>
            <a:endParaRPr sz="4000" dirty="0">
              <a:solidFill>
                <a:srgbClr val="FFFF00"/>
              </a:solidFill>
              <a:latin typeface="Bahnschrift" panose="020B0502040204020203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899613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9126200" cy="110871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Google Shape;265;p24"/>
          <p:cNvSpPr txBox="1">
            <a:spLocks/>
          </p:cNvSpPr>
          <p:nvPr/>
        </p:nvSpPr>
        <p:spPr>
          <a:xfrm>
            <a:off x="-616947" y="617605"/>
            <a:ext cx="9268689" cy="559916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0800" tIns="50800" rIns="50800" bIns="5080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Пост-закреп</a:t>
            </a:r>
            <a:br>
              <a:rPr lang="ru-RU" sz="40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endParaRPr lang="ru-RU" sz="40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76303" y="1862915"/>
            <a:ext cx="582805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2800" i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Пост-закреп располагается под шапкой </a:t>
            </a:r>
          </a:p>
          <a:p>
            <a:pPr>
              <a:spcBef>
                <a:spcPts val="0"/>
              </a:spcBef>
            </a:pPr>
            <a:r>
              <a:rPr lang="ru-RU" sz="2800" i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профиля, при клике на него пользователь</a:t>
            </a:r>
          </a:p>
          <a:p>
            <a:pPr>
              <a:spcBef>
                <a:spcPts val="0"/>
              </a:spcBef>
            </a:pPr>
            <a:r>
              <a:rPr lang="ru-RU" sz="2800" i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Попадает на сам пост в ленте.</a:t>
            </a:r>
          </a:p>
          <a:p>
            <a:pPr>
              <a:spcBef>
                <a:spcPts val="0"/>
              </a:spcBef>
            </a:pPr>
            <a:endParaRPr lang="ru-RU" sz="2800" i="1" dirty="0">
              <a:solidFill>
                <a:srgbClr val="FFFF00"/>
              </a:solidFill>
              <a:latin typeface="Bahnschrift" panose="020B0502040204020203" pitchFamily="34" charset="0"/>
            </a:endParaRPr>
          </a:p>
          <a:p>
            <a:pPr>
              <a:spcBef>
                <a:spcPts val="0"/>
              </a:spcBef>
            </a:pPr>
            <a:endParaRPr lang="ru-RU" sz="2800" i="1" dirty="0">
              <a:solidFill>
                <a:srgbClr val="FFFF00"/>
              </a:solidFill>
              <a:latin typeface="Bahnschrift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479854"/>
            <a:ext cx="4542042" cy="983725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657771" y="1862915"/>
            <a:ext cx="3991650" cy="653458"/>
          </a:xfrm>
          <a:prstGeom prst="rect">
            <a:avLst/>
          </a:prstGeom>
          <a:noFill/>
          <a:ln>
            <a:solidFill>
              <a:srgbClr val="FFE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815023" y="5398479"/>
            <a:ext cx="56349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32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В закрепе лучше указывать </a:t>
            </a:r>
            <a:r>
              <a:rPr lang="ru-RU" sz="32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56 </a:t>
            </a:r>
            <a:r>
              <a:rPr lang="ru-RU" sz="3200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хзинформацию</a:t>
            </a:r>
            <a:endParaRPr lang="ru-RU" sz="3200" dirty="0" smtClean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ru-RU" sz="32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о вас или информацию общего характера, важные события</a:t>
            </a:r>
          </a:p>
          <a:p>
            <a:pPr>
              <a:spcBef>
                <a:spcPts val="0"/>
              </a:spcBef>
            </a:pPr>
            <a:endParaRPr lang="ru-RU" sz="48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>
              <a:spcBef>
                <a:spcPts val="0"/>
              </a:spcBef>
            </a:pPr>
            <a:endParaRPr lang="ru-RU" sz="32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8651742" y="1638300"/>
            <a:ext cx="1798270" cy="22461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610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21437</TotalTime>
  <Words>766</Words>
  <Application>Microsoft Office PowerPoint</Application>
  <PresentationFormat>Произвольный</PresentationFormat>
  <Paragraphs>163</Paragraphs>
  <Slides>45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7" baseType="lpstr">
      <vt:lpstr>Arial</vt:lpstr>
      <vt:lpstr>Libre Franklin Light Bold</vt:lpstr>
      <vt:lpstr>Libre Franklin Bold</vt:lpstr>
      <vt:lpstr>Corbel</vt:lpstr>
      <vt:lpstr>Arial Rounded MT Bold</vt:lpstr>
      <vt:lpstr>Arial Black</vt:lpstr>
      <vt:lpstr>Bahnschrift</vt:lpstr>
      <vt:lpstr>Helvetica Neue</vt:lpstr>
      <vt:lpstr>Montserrat</vt:lpstr>
      <vt:lpstr>Calibri</vt:lpstr>
      <vt:lpstr>Libre Franklin Medium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Ekaterina</dc:creator>
  <cp:lastModifiedBy>likoi</cp:lastModifiedBy>
  <cp:revision>471</cp:revision>
  <dcterms:created xsi:type="dcterms:W3CDTF">2006-08-16T00:00:00Z</dcterms:created>
  <dcterms:modified xsi:type="dcterms:W3CDTF">2024-03-19T10:49:06Z</dcterms:modified>
  <dc:identifier>DAEdKB6NZVg</dc:identifier>
</cp:coreProperties>
</file>