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6" r:id="rId2"/>
    <p:sldId id="355" r:id="rId3"/>
    <p:sldId id="353" r:id="rId4"/>
    <p:sldId id="358" r:id="rId5"/>
    <p:sldId id="359" r:id="rId6"/>
    <p:sldId id="363" r:id="rId7"/>
    <p:sldId id="360" r:id="rId8"/>
    <p:sldId id="361" r:id="rId9"/>
    <p:sldId id="362" r:id="rId10"/>
    <p:sldId id="380" r:id="rId11"/>
    <p:sldId id="379" r:id="rId12"/>
    <p:sldId id="366" r:id="rId13"/>
    <p:sldId id="368" r:id="rId14"/>
    <p:sldId id="367" r:id="rId15"/>
    <p:sldId id="376" r:id="rId16"/>
    <p:sldId id="365" r:id="rId17"/>
    <p:sldId id="377" r:id="rId18"/>
    <p:sldId id="371" r:id="rId19"/>
    <p:sldId id="378" r:id="rId20"/>
    <p:sldId id="383" r:id="rId21"/>
    <p:sldId id="392" r:id="rId22"/>
    <p:sldId id="393" r:id="rId23"/>
    <p:sldId id="394" r:id="rId24"/>
    <p:sldId id="390" r:id="rId25"/>
    <p:sldId id="384" r:id="rId26"/>
    <p:sldId id="385" r:id="rId27"/>
    <p:sldId id="386" r:id="rId28"/>
    <p:sldId id="387" r:id="rId29"/>
    <p:sldId id="388" r:id="rId30"/>
    <p:sldId id="397" r:id="rId31"/>
    <p:sldId id="381" r:id="rId32"/>
    <p:sldId id="391" r:id="rId33"/>
    <p:sldId id="334" r:id="rId34"/>
    <p:sldId id="339" r:id="rId35"/>
    <p:sldId id="337" r:id="rId36"/>
    <p:sldId id="342" r:id="rId37"/>
    <p:sldId id="326" r:id="rId38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1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62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7BF52-9F93-4E44-9F66-9A888E5E9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3D411D-7D26-4253-A2AD-097DE60586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75E8F8-DCFE-405B-8E82-C33B74074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CA19-6A37-443A-AC99-E31FCB6FB3E3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AE6C41-431F-4DA8-9220-3AC61D47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2207B9-9DF0-4CB0-9CE1-A227D57DE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7DCE-74B0-4E39-B3F6-1B1A90F06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17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E751C-66B5-455A-88DD-B879E8252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CBA7D7-4A98-444B-9537-164E7E415A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8C57B7-6D64-4AAD-9935-538535DAA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CA19-6A37-443A-AC99-E31FCB6FB3E3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AFA35D-6819-43F2-8578-84031AD13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A9C7D2-36D2-4B01-9E3C-039638421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7DCE-74B0-4E39-B3F6-1B1A90F06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696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2079F57-2A27-4CD9-B8DE-C35939FFF5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8EF977-3DF7-4FF6-9C2B-8FFE7C3C5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81ECF-8B3D-4216-BB9C-E714AD2C7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CA19-6A37-443A-AC99-E31FCB6FB3E3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976E5E-039D-4D3D-9B87-E91BA918A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AB1BC6-EE03-4F16-B635-4C26AB39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7DCE-74B0-4E39-B3F6-1B1A90F06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903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8549B7-B37B-42E8-BCC1-4082C4746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B08B7C-6787-4522-819B-265D68821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2DB54B-2997-43BB-9513-E86EB2A22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CA19-6A37-443A-AC99-E31FCB6FB3E3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5146F2-DE6E-4955-9F9D-2D8118A8C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605635-4758-46A4-B1C9-119A61D48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7DCE-74B0-4E39-B3F6-1B1A90F06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51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3FE88E-262E-4792-B33F-6812015D3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3874B9-D926-41BC-86B4-C2AB08256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9E5E4A-655D-4369-9D04-CCDAF979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CA19-6A37-443A-AC99-E31FCB6FB3E3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268C7E-18B0-4133-AE9A-FEDA94F1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642D28-2854-434A-B433-462375B8C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7DCE-74B0-4E39-B3F6-1B1A90F06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40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DC810-79FD-4BFC-83D0-72AEE4615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D5FD61-02ED-4B96-AB85-9D24097CB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E4B2A8-63C3-46F6-960E-624B63F7F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96718F-4ED4-4433-9B4D-A6EE87EB5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CA19-6A37-443A-AC99-E31FCB6FB3E3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59A997-316A-4105-8AA7-D84C0B9D7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0EE960-FF06-4C72-A912-0F25BC94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7DCE-74B0-4E39-B3F6-1B1A90F06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577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D2DB7D-E19F-4CCE-A0F8-E461C5794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527F82-2954-451A-8BA3-181DAD3DB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D527FF-2B2C-4079-965A-8307F1A52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C338993-56B1-48EF-A1FD-17504F4BEB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09629B-7459-4CCE-8E9C-0613CE821D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2048A22-0CC6-4C62-8ED9-FD7DC3977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CA19-6A37-443A-AC99-E31FCB6FB3E3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C4C9E31-DD40-43FB-960B-F06191B28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F56EAE-AC7B-4CDF-8BC8-E4888100E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7DCE-74B0-4E39-B3F6-1B1A90F06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49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F5CAA-900E-4A8C-A5FF-37374D6E6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B024181-E249-4715-81EB-524735BF5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CA19-6A37-443A-AC99-E31FCB6FB3E3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401A6D4-03B9-400B-B4AB-DA10CF76A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D43893-4ABA-46C9-ACB4-D307752FD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7DCE-74B0-4E39-B3F6-1B1A90F06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6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6F5EE3C-AA06-4CDE-BF96-F828F51D4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CA19-6A37-443A-AC99-E31FCB6FB3E3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BE1CEF4-A87D-40DD-93DC-DD3F794F9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CDE35A-D810-4FA7-8DD6-DDB1A9836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7DCE-74B0-4E39-B3F6-1B1A90F06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57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8587EE-DED9-4DE7-BAAC-675F4B8EB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A87292-FEDA-458D-9C24-C0DA5C147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5DE697-2CCE-4F99-A5AC-781211B20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5F4B1C-7A1D-4495-8666-7FDF6F0D8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CA19-6A37-443A-AC99-E31FCB6FB3E3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1CAC68-5382-4DB7-93B6-D4685DE89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5BEC5B-A2C2-4171-8947-D1D9126BF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7DCE-74B0-4E39-B3F6-1B1A90F06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59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8BD75-24B2-45B6-86CB-92481F892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82998C-E9FD-456B-A744-09F84E6288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941615-3FEE-46A0-AE47-567D21943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FD5D73-68AF-470C-94F0-1ADCB290E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CA19-6A37-443A-AC99-E31FCB6FB3E3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1BED10-D5B8-4EAC-B023-EE9EFF4AD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7019F1-A926-4D12-A3E6-8360A821C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7DCE-74B0-4E39-B3F6-1B1A90F06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111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9F8340-EF31-424D-8DC1-3B174E002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7AADD4-677B-4508-AB1F-0C5F424AE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29FAC2-C941-4794-BCA9-969E7A9B2C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CCA19-6A37-443A-AC99-E31FCB6FB3E3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BA4F99-0AF6-4A56-92F1-D5A979CE0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45FD49-7B11-4EF5-98D4-487EDB2EC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07DCE-74B0-4E39-B3F6-1B1A90F06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47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34" y="196232"/>
            <a:ext cx="11644101" cy="64503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1498" y="137565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927659" y="166898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8786" y="6652412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9083" y="137565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https://u.9111s.ru/uploads/202111/28/11013c34ee2cd5baa3703072df0971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ECBC2E4-40B6-4509-9CD6-31AE4D126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21" y="196232"/>
            <a:ext cx="1996440" cy="842248"/>
          </a:xfrm>
          <a:prstGeom prst="rect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79528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498" y="137565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927659" y="166898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8786" y="6652412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9083" y="137565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https://u.9111s.ru/uploads/202111/28/11013c34ee2cd5baa3703072df0971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Объект 4">
            <a:extLst>
              <a:ext uri="{FF2B5EF4-FFF2-40B4-BE49-F238E27FC236}">
                <a16:creationId xmlns:a16="http://schemas.microsoft.com/office/drawing/2014/main" id="{5E773BFC-975D-43AC-8C78-82247874D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3911" y="445164"/>
            <a:ext cx="7969220" cy="59929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F4CB1FC-4C05-4965-BD90-902D613FD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21" y="196232"/>
            <a:ext cx="1996440" cy="842248"/>
          </a:xfrm>
          <a:prstGeom prst="rect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47842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498" y="137565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927659" y="166898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8786" y="6652412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9083" y="137565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https://u.9111s.ru/uploads/202111/28/11013c34ee2cd5baa3703072df0971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1889760" y="929640"/>
            <a:ext cx="8229600" cy="45259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sz="3200" b="1" dirty="0"/>
              <a:t>Коммуникация это -</a:t>
            </a:r>
          </a:p>
          <a:p>
            <a:pPr marL="0" indent="0" algn="ctr">
              <a:buNone/>
            </a:pPr>
            <a:endParaRPr lang="ru-RU" altLang="ru-RU" b="1" dirty="0"/>
          </a:p>
          <a:p>
            <a:pPr marL="0" indent="0" algn="ctr">
              <a:buNone/>
            </a:pPr>
            <a:r>
              <a:rPr lang="ru-RU" altLang="ru-RU" b="1" u="sng" dirty="0"/>
              <a:t>Общение</a:t>
            </a:r>
          </a:p>
          <a:p>
            <a:pPr marL="0" indent="0" algn="ctr">
              <a:buNone/>
            </a:pPr>
            <a:r>
              <a:rPr lang="ru-RU" altLang="ru-RU" b="1" dirty="0"/>
              <a:t>Переговоры</a:t>
            </a:r>
          </a:p>
          <a:p>
            <a:pPr marL="0" indent="0" algn="ctr">
              <a:buNone/>
            </a:pPr>
            <a:r>
              <a:rPr lang="ru-RU" altLang="ru-RU" b="1" dirty="0"/>
              <a:t>Взаимодействие</a:t>
            </a:r>
          </a:p>
          <a:p>
            <a:pPr marL="0" indent="0" algn="ctr">
              <a:buNone/>
            </a:pPr>
            <a:r>
              <a:rPr lang="ru-RU" altLang="ru-RU" b="1" dirty="0"/>
              <a:t>Интеракция</a:t>
            </a:r>
          </a:p>
          <a:p>
            <a:pPr marL="0" indent="0" algn="ctr">
              <a:buNone/>
            </a:pPr>
            <a:r>
              <a:rPr lang="ru-RU" altLang="ru-RU" b="1" dirty="0"/>
              <a:t>Разговор</a:t>
            </a:r>
          </a:p>
          <a:p>
            <a:pPr marL="0" indent="0" algn="ctr">
              <a:buNone/>
            </a:pPr>
            <a:r>
              <a:rPr lang="ru-RU" altLang="ru-RU" b="1" dirty="0"/>
              <a:t>Контакт</a:t>
            </a:r>
          </a:p>
          <a:p>
            <a:pPr marL="0" indent="0" algn="ctr">
              <a:buNone/>
            </a:pPr>
            <a:endParaRPr lang="ru-RU" altLang="ru-RU" b="1" dirty="0"/>
          </a:p>
          <a:p>
            <a:pPr algn="ctr">
              <a:buFontTx/>
              <a:buChar char="-"/>
            </a:pPr>
            <a:endParaRPr lang="ru-RU" altLang="ru-RU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AB34EC-84B0-4F1A-90C2-5F61F034B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21" y="196232"/>
            <a:ext cx="1996440" cy="842248"/>
          </a:xfrm>
          <a:prstGeom prst="rect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75932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498" y="137565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927659" y="166898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8786" y="6652412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9083" y="137565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https://u.9111s.ru/uploads/202111/28/11013c34ee2cd5baa3703072df0971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1997124" y="2988478"/>
            <a:ext cx="8229600" cy="62002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FontTx/>
              <a:buNone/>
            </a:pPr>
            <a:r>
              <a:rPr lang="ru-RU" altLang="ru-RU" sz="4400" b="1" dirty="0"/>
              <a:t>Зачем нужно общение?</a:t>
            </a:r>
          </a:p>
          <a:p>
            <a:pPr algn="ctr">
              <a:buFontTx/>
              <a:buChar char="-"/>
            </a:pPr>
            <a:endParaRPr lang="ru-RU" altLang="ru-RU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B4AFC9-9DC5-4831-80D2-BCA347D06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21" y="196232"/>
            <a:ext cx="1996440" cy="842248"/>
          </a:xfrm>
          <a:prstGeom prst="rect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96508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498" y="137565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927659" y="166898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8786" y="6652412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9083" y="137565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https://u.9111s.ru/uploads/202111/28/11013c34ee2cd5baa3703072df0971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1997124" y="2988478"/>
            <a:ext cx="8229600" cy="62002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FontTx/>
              <a:buNone/>
            </a:pPr>
            <a:r>
              <a:rPr lang="ru-RU" altLang="ru-RU" sz="4400" b="1" dirty="0"/>
              <a:t>Зачем нужно общение?</a:t>
            </a:r>
          </a:p>
          <a:p>
            <a:pPr algn="ctr">
              <a:buFontTx/>
              <a:buChar char="-"/>
            </a:pPr>
            <a:endParaRPr lang="ru-RU" altLang="ru-RU" b="1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997124" y="4421040"/>
            <a:ext cx="8229600" cy="6200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ru-RU" altLang="ru-RU" sz="4400" b="1" u="sng" dirty="0"/>
              <a:t>совместная деятельность</a:t>
            </a:r>
          </a:p>
          <a:p>
            <a:pPr algn="ctr">
              <a:buFontTx/>
              <a:buChar char="-"/>
            </a:pPr>
            <a:endParaRPr lang="ru-RU" altLang="ru-RU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21E0BA6-DBBC-4FA7-8807-64449134D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21" y="196232"/>
            <a:ext cx="1996440" cy="842248"/>
          </a:xfrm>
          <a:prstGeom prst="rect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10195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498" y="137565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927659" y="166898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8786" y="6652412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9083" y="137565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https://u.9111s.ru/uploads/202111/28/11013c34ee2cd5baa3703072df0971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68" y="196232"/>
            <a:ext cx="11082973" cy="645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45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498" y="137565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927659" y="166898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8786" y="6652412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9083" y="137565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https://u.9111s.ru/uploads/202111/28/11013c34ee2cd5baa3703072df0971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1997124" y="2988478"/>
            <a:ext cx="8229600" cy="62002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FontTx/>
              <a:buNone/>
            </a:pPr>
            <a:r>
              <a:rPr lang="ru-RU" altLang="ru-RU" sz="4400" b="1" dirty="0"/>
              <a:t>Когда начинается общение?</a:t>
            </a:r>
          </a:p>
          <a:p>
            <a:pPr algn="ctr">
              <a:buFontTx/>
              <a:buChar char="-"/>
            </a:pPr>
            <a:endParaRPr lang="ru-RU" altLang="ru-RU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4D5B8F-6E99-410F-9E03-5DFF0CDA1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21" y="196232"/>
            <a:ext cx="1996440" cy="842248"/>
          </a:xfrm>
          <a:prstGeom prst="rect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09987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498" y="137565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927659" y="166898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8786" y="6652412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9083" y="137565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https://u.9111s.ru/uploads/202111/28/11013c34ee2cd5baa3703072df0971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1666656" y="1487904"/>
            <a:ext cx="9160042" cy="45259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sz="3200" b="1" dirty="0"/>
              <a:t>Коммуникация (общение) это -</a:t>
            </a:r>
          </a:p>
          <a:p>
            <a:pPr marL="0" indent="0" algn="ctr">
              <a:buNone/>
            </a:pPr>
            <a:endParaRPr lang="ru-RU" altLang="ru-RU" b="1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3600" dirty="0"/>
              <a:t>процесс взаимодействия между людьми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3600" dirty="0"/>
              <a:t>или их группами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3600" dirty="0"/>
              <a:t>с целью передачи </a:t>
            </a:r>
            <a:r>
              <a:rPr lang="ru-RU" sz="3600" dirty="0">
                <a:solidFill>
                  <a:srgbClr val="000000"/>
                </a:solidFill>
                <a:latin typeface="Calibri" panose="020F0502020204030204" pitchFamily="34" charset="0"/>
              </a:rPr>
              <a:t>и восприятия</a:t>
            </a:r>
            <a:r>
              <a:rPr lang="ru-RU" altLang="ru-RU" sz="3600" dirty="0"/>
              <a:t> информации</a:t>
            </a:r>
          </a:p>
          <a:p>
            <a:pPr algn="ctr">
              <a:buFontTx/>
              <a:buChar char="-"/>
            </a:pPr>
            <a:endParaRPr lang="ru-RU" altLang="ru-RU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2A9661-C3F6-4653-92B6-0F0B4941C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21" y="196232"/>
            <a:ext cx="1996440" cy="842248"/>
          </a:xfrm>
          <a:prstGeom prst="rect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67182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498" y="137565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927659" y="166898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8786" y="6652412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9083" y="137565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https://u.9111s.ru/uploads/202111/28/11013c34ee2cd5baa3703072df0971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966762" y="13724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ru-RU" altLang="ru-RU" sz="3200" b="1"/>
              <a:t>Эффективная коммуникация это -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altLang="ru-RU" b="1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altLang="ru-RU" sz="3600"/>
              <a:t>достижение максимального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altLang="ru-RU" sz="3600"/>
              <a:t>количества целей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altLang="ru-RU" sz="3600"/>
              <a:t>при минимальных затратах</a:t>
            </a:r>
            <a:endParaRPr lang="ru-RU" altLang="ru-RU" sz="36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2446DD7-BC50-4BA7-BC81-48B81572C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21" y="196232"/>
            <a:ext cx="1996440" cy="842248"/>
          </a:xfrm>
          <a:prstGeom prst="rect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29103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498" y="137565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927659" y="166898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8786" y="6652412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9083" y="137565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https://u.9111s.ru/uploads/202111/28/11013c34ee2cd5baa3703072df0971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84492" y="5719961"/>
            <a:ext cx="634746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Особое внимание следует уделить растяжке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27" y="1398648"/>
            <a:ext cx="1494818" cy="4019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9"/>
          <a:stretch/>
        </p:blipFill>
        <p:spPr bwMode="auto">
          <a:xfrm>
            <a:off x="1257451" y="2496710"/>
            <a:ext cx="1723143" cy="235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806" y="603193"/>
            <a:ext cx="4029075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F5EED4-0ADF-4D4D-86DD-078C6208C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21" y="196232"/>
            <a:ext cx="1996440" cy="842248"/>
          </a:xfrm>
          <a:prstGeom prst="rect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45985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498" y="137565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927659" y="166898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8786" y="6652412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9083" y="137565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https://u.9111s.ru/uploads/202111/28/11013c34ee2cd5baa3703072df0971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84492" y="5719961"/>
            <a:ext cx="634746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Особое внимание следует уделить растяжке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92803" y="1149328"/>
            <a:ext cx="10530840" cy="4525963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ru-RU" altLang="ru-RU" sz="3200" b="1" dirty="0"/>
          </a:p>
          <a:p>
            <a:pPr marL="0" indent="0" algn="ctr">
              <a:buFontTx/>
              <a:buNone/>
            </a:pPr>
            <a:endParaRPr lang="ru-RU" altLang="ru-RU" sz="3200" b="1" dirty="0"/>
          </a:p>
          <a:p>
            <a:pPr marL="0" indent="0" algn="ctr">
              <a:buFontTx/>
              <a:buNone/>
            </a:pPr>
            <a:endParaRPr lang="ru-RU" altLang="ru-RU" sz="3200" b="1" dirty="0"/>
          </a:p>
          <a:p>
            <a:pPr marL="0" indent="0" algn="ctr">
              <a:buFontTx/>
              <a:buNone/>
            </a:pPr>
            <a:r>
              <a:rPr lang="ru-RU" altLang="ru-RU" sz="3200" b="1" dirty="0"/>
              <a:t>Эффективная коммуникация это - взрослая игра</a:t>
            </a:r>
          </a:p>
          <a:p>
            <a:pPr marL="0" indent="0" algn="ctr">
              <a:buNone/>
            </a:pPr>
            <a:endParaRPr lang="ru-RU" altLang="ru-RU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99C04A6-A8A8-4A47-8180-21C2F8139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21" y="196232"/>
            <a:ext cx="1996440" cy="842248"/>
          </a:xfrm>
          <a:prstGeom prst="rect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90237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000">
              <a:srgbClr val="FFFF00"/>
            </a:gs>
            <a:gs pos="20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269" y="621826"/>
            <a:ext cx="4531815" cy="55809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</p:pic>
      <p:sp>
        <p:nvSpPr>
          <p:cNvPr id="3" name="Прямоугольник 2"/>
          <p:cNvSpPr/>
          <p:nvPr/>
        </p:nvSpPr>
        <p:spPr>
          <a:xfrm>
            <a:off x="191498" y="137565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927659" y="166898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8786" y="6652412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9083" y="137565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https://u.9111s.ru/uploads/202111/28/11013c34ee2cd5baa3703072df0971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3" descr="C:\Users\User\OneDrive\АВШ фото 02.02.22\DSC_03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52056" y="621826"/>
            <a:ext cx="4241801" cy="558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6251980" y="2484304"/>
            <a:ext cx="3835539" cy="185601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ru-RU" altLang="ru-RU" sz="4000" b="1" dirty="0">
                <a:solidFill>
                  <a:schemeClr val="bg1"/>
                </a:solidFill>
                <a:latin typeface="+mj-lt"/>
              </a:rPr>
              <a:t>Искусство позитивного общения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8" t="50139" r="67179" b="27264"/>
          <a:stretch/>
        </p:blipFill>
        <p:spPr>
          <a:xfrm>
            <a:off x="7927634" y="4275587"/>
            <a:ext cx="484230" cy="490321"/>
          </a:xfrm>
          <a:prstGeom prst="rect">
            <a:avLst/>
          </a:prstGeom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5963269" y="5604878"/>
            <a:ext cx="3458060" cy="432499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+mj-lt"/>
              </a:rPr>
              <a:t>Александр Шуранов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9E84E6B-F02B-46EB-9BA6-DF589E32A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221" y="196232"/>
            <a:ext cx="1996440" cy="842248"/>
          </a:xfrm>
          <a:prstGeom prst="rect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73664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498" y="137565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927659" y="166898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8786" y="6652412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9083" y="137565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https://u.9111s.ru/uploads/202111/28/11013c34ee2cd5baa3703072df0971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84492" y="5719961"/>
            <a:ext cx="634746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Особое внимание следует уделить растяжке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36" y="201008"/>
            <a:ext cx="11680023" cy="645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73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498" y="137565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927659" y="166898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8786" y="6652412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9083" y="137565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https://u.9111s.ru/uploads/202111/28/11013c34ee2cd5baa3703072df0971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84492" y="5719961"/>
            <a:ext cx="634746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Особое внимание следует уделить растяжке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0" y="592796"/>
            <a:ext cx="12192000" cy="516775"/>
          </a:xfrm>
        </p:spPr>
        <p:txBody>
          <a:bodyPr>
            <a:normAutofit lnSpcReduction="10000"/>
          </a:bodyPr>
          <a:lstStyle/>
          <a:p>
            <a:pPr marL="0" indent="0" algn="ctr">
              <a:buFontTx/>
              <a:buNone/>
            </a:pPr>
            <a:r>
              <a:rPr lang="ru-RU" altLang="ru-RU" sz="3200" b="1" dirty="0"/>
              <a:t>Позитив внешний</a:t>
            </a:r>
          </a:p>
          <a:p>
            <a:pPr marL="0" indent="0" algn="ctr">
              <a:buFontTx/>
              <a:buNone/>
            </a:pPr>
            <a:endParaRPr lang="ru-RU" altLang="ru-RU" b="1" dirty="0"/>
          </a:p>
          <a:p>
            <a:pPr marL="0" indent="0" algn="ctr">
              <a:buNone/>
            </a:pPr>
            <a:endParaRPr lang="ru-RU" altLang="ru-RU" b="1" dirty="0"/>
          </a:p>
          <a:p>
            <a:pPr algn="ctr">
              <a:buFontTx/>
              <a:buChar char="-"/>
            </a:pPr>
            <a:endParaRPr lang="ru-RU" altLang="ru-RU" b="1" dirty="0"/>
          </a:p>
        </p:txBody>
      </p:sp>
      <p:pic>
        <p:nvPicPr>
          <p:cNvPr id="10" name="Picture 6" descr="https://ustaliy.ru/wp-content/uploads/2019/11/depositphotos_12243165_xl-2015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375575"/>
            <a:ext cx="6070680" cy="403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6"/>
          <p:cNvSpPr txBox="1"/>
          <p:nvPr/>
        </p:nvSpPr>
        <p:spPr>
          <a:xfrm>
            <a:off x="7141098" y="2578832"/>
            <a:ext cx="4133852" cy="1893653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5730" tIns="62865" rIns="125730" bIns="6286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000" kern="1200" dirty="0">
                <a:solidFill>
                  <a:schemeClr val="tx1"/>
                </a:solidFill>
              </a:rPr>
              <a:t>Если человек нам нравится, то </a:t>
            </a:r>
            <a:r>
              <a:rPr lang="ru-RU" sz="4000" dirty="0">
                <a:solidFill>
                  <a:schemeClr val="tx1"/>
                </a:solidFill>
              </a:rPr>
              <a:t>            </a:t>
            </a:r>
            <a:r>
              <a:rPr lang="ru-RU" sz="4000" kern="1200" dirty="0">
                <a:solidFill>
                  <a:schemeClr val="tx1"/>
                </a:solidFill>
              </a:rPr>
              <a:t>он – хороший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1531C668-8386-42AF-99F1-72160C45695B}"/>
              </a:ext>
            </a:extLst>
          </p:cNvPr>
          <p:cNvSpPr txBox="1">
            <a:spLocks/>
          </p:cNvSpPr>
          <p:nvPr/>
        </p:nvSpPr>
        <p:spPr>
          <a:xfrm>
            <a:off x="2609890" y="5541041"/>
            <a:ext cx="7065818" cy="78203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Фактор привлекательности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00D6973-B3C7-4A34-A86D-B70BE0980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21" y="196232"/>
            <a:ext cx="1996440" cy="842248"/>
          </a:xfrm>
          <a:prstGeom prst="rect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48081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498" y="137565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927659" y="166898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8786" y="6652412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9083" y="137565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https://u.9111s.ru/uploads/202111/28/11013c34ee2cd5baa3703072df0971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84492" y="5719961"/>
            <a:ext cx="634746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Особое внимание следует уделить растяжке</a:t>
            </a: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5" t="8241" r="21995" b="21778"/>
          <a:stretch/>
        </p:blipFill>
        <p:spPr bwMode="auto">
          <a:xfrm>
            <a:off x="2473228" y="1361081"/>
            <a:ext cx="3366898" cy="448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0" y="592796"/>
            <a:ext cx="12192000" cy="516775"/>
          </a:xfrm>
        </p:spPr>
        <p:txBody>
          <a:bodyPr>
            <a:normAutofit lnSpcReduction="10000"/>
          </a:bodyPr>
          <a:lstStyle/>
          <a:p>
            <a:pPr marL="0" indent="0" algn="ctr">
              <a:buFontTx/>
              <a:buNone/>
            </a:pPr>
            <a:r>
              <a:rPr lang="ru-RU" altLang="ru-RU" sz="3200" b="1" dirty="0"/>
              <a:t>Позитив внешний</a:t>
            </a:r>
          </a:p>
          <a:p>
            <a:pPr marL="0" indent="0" algn="ctr">
              <a:buFontTx/>
              <a:buNone/>
            </a:pPr>
            <a:endParaRPr lang="ru-RU" altLang="ru-RU" b="1" dirty="0"/>
          </a:p>
          <a:p>
            <a:pPr marL="0" indent="0" algn="ctr">
              <a:buNone/>
            </a:pPr>
            <a:endParaRPr lang="ru-RU" altLang="ru-RU" b="1" dirty="0"/>
          </a:p>
          <a:p>
            <a:pPr algn="ctr">
              <a:buFontTx/>
              <a:buChar char="-"/>
            </a:pPr>
            <a:endParaRPr lang="ru-RU" altLang="ru-RU" b="1" dirty="0"/>
          </a:p>
        </p:txBody>
      </p:sp>
      <p:pic>
        <p:nvPicPr>
          <p:cNvPr id="14" name="Picture 4" descr="https://ljsave.com/lj/bohemicus/bohemicus_files/959ccfdedadf5c0ff57d8d2f3c533065d7e40c3b/GFhJw__nwcpiNJRyZA8p5g8YoiBVP_i_E2gTr3C9IITi4x4DDy2rqJxjWHteA5VgD7HFx6RpCtf1l2w-nS6Mphsf9W4jzlD7pGUE9EPvEYysfIePI_ZX2bnNMgRphG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925" y="1361082"/>
            <a:ext cx="3366897" cy="44891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B299A2E-31D7-40D1-807B-33804D6BB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21" y="196232"/>
            <a:ext cx="1996440" cy="842248"/>
          </a:xfrm>
          <a:prstGeom prst="rect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46967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498" y="137565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927659" y="166898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8786" y="6652412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9083" y="137565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https://u.9111s.ru/uploads/202111/28/11013c34ee2cd5baa3703072df0971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84492" y="5719961"/>
            <a:ext cx="634746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Особое внимание следует уделить растяжке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0" y="592796"/>
            <a:ext cx="12192000" cy="516775"/>
          </a:xfrm>
        </p:spPr>
        <p:txBody>
          <a:bodyPr>
            <a:normAutofit lnSpcReduction="10000"/>
          </a:bodyPr>
          <a:lstStyle/>
          <a:p>
            <a:pPr marL="0" indent="0" algn="ctr">
              <a:buFontTx/>
              <a:buNone/>
            </a:pPr>
            <a:r>
              <a:rPr lang="ru-RU" altLang="ru-RU" sz="3200" b="1" dirty="0"/>
              <a:t>Позитив внутренний</a:t>
            </a:r>
          </a:p>
          <a:p>
            <a:pPr marL="0" indent="0" algn="ctr">
              <a:buFontTx/>
              <a:buNone/>
            </a:pPr>
            <a:endParaRPr lang="ru-RU" altLang="ru-RU" b="1" dirty="0"/>
          </a:p>
          <a:p>
            <a:pPr marL="0" indent="0" algn="ctr">
              <a:buNone/>
            </a:pPr>
            <a:endParaRPr lang="ru-RU" altLang="ru-RU" b="1" dirty="0"/>
          </a:p>
        </p:txBody>
      </p:sp>
      <p:pic>
        <p:nvPicPr>
          <p:cNvPr id="10" name="Picture 8" descr="https://s.mustaqbalweb.com/storage/attachments/192/e06bcbde-fcf8-471d-b062-0506f212648d_979982_high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711" y="2087880"/>
            <a:ext cx="4747705" cy="328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31222" y="2100816"/>
            <a:ext cx="53492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000000"/>
                </a:solidFill>
              </a:rPr>
              <a:t>Снимает нагрузку </a:t>
            </a:r>
          </a:p>
          <a:p>
            <a:pPr algn="ctr"/>
            <a:r>
              <a:rPr lang="ru-RU" sz="4000" dirty="0">
                <a:solidFill>
                  <a:srgbClr val="000000"/>
                </a:solidFill>
              </a:rPr>
              <a:t>с нервной системы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31222" y="3732370"/>
            <a:ext cx="53492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000000"/>
                </a:solidFill>
                <a:latin typeface="Calibri" panose="020F0502020204030204" pitchFamily="34" charset="0"/>
              </a:rPr>
              <a:t>Отражается в мимике, жестах, поведении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1531C668-8386-42AF-99F1-72160C45695B}"/>
              </a:ext>
            </a:extLst>
          </p:cNvPr>
          <p:cNvSpPr txBox="1">
            <a:spLocks/>
          </p:cNvSpPr>
          <p:nvPr/>
        </p:nvSpPr>
        <p:spPr>
          <a:xfrm>
            <a:off x="2609890" y="5541041"/>
            <a:ext cx="7065818" cy="78203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Позитивное мышление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A348AB-58CC-49CB-90BD-44E0C580A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21" y="196232"/>
            <a:ext cx="1996440" cy="842248"/>
          </a:xfrm>
          <a:prstGeom prst="rect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41348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498" y="137565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927659" y="166898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8786" y="6652412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9083" y="137565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https://u.9111s.ru/uploads/202111/28/11013c34ee2cd5baa3703072df0971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84492" y="5719961"/>
            <a:ext cx="634746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Особое внимание следует уделить растяжке</a:t>
            </a:r>
          </a:p>
        </p:txBody>
      </p:sp>
      <p:pic>
        <p:nvPicPr>
          <p:cNvPr id="8" name="Содержимое 3" descr="dnfsddas_4c75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0330" y="1015185"/>
            <a:ext cx="7035800" cy="479425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1367233" y="309998"/>
            <a:ext cx="9433243" cy="6273579"/>
            <a:chOff x="2295525" y="446634"/>
            <a:chExt cx="7829550" cy="567271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65"/>
            <a:stretch/>
          </p:blipFill>
          <p:spPr bwMode="auto">
            <a:xfrm>
              <a:off x="2295525" y="446634"/>
              <a:ext cx="7829550" cy="614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716"/>
            <a:stretch/>
          </p:blipFill>
          <p:spPr bwMode="auto">
            <a:xfrm>
              <a:off x="2295525" y="5533556"/>
              <a:ext cx="7829550" cy="585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42" t="11835" b="11285"/>
            <a:stretch/>
          </p:blipFill>
          <p:spPr bwMode="auto">
            <a:xfrm>
              <a:off x="9610725" y="1060996"/>
              <a:ext cx="514350" cy="4472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35" r="93333" b="11285"/>
            <a:stretch/>
          </p:blipFill>
          <p:spPr bwMode="auto">
            <a:xfrm>
              <a:off x="2295525" y="1060994"/>
              <a:ext cx="542008" cy="4472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74331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498" y="137565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927659" y="166898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8786" y="6652412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9083" y="137565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https://u.9111s.ru/uploads/202111/28/11013c34ee2cd5baa3703072df0971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84492" y="5719961"/>
            <a:ext cx="634746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Особое внимание следует уделить растяжке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69309" y="491766"/>
            <a:ext cx="742902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cs typeface="Arial" pitchFamily="34" charset="0"/>
              </a:rPr>
              <a:t>Имя человека </a:t>
            </a:r>
          </a:p>
          <a:p>
            <a:pPr algn="ctr"/>
            <a:r>
              <a:rPr lang="ru-RU" sz="2800" b="1" dirty="0">
                <a:cs typeface="Arial" pitchFamily="34" charset="0"/>
              </a:rPr>
              <a:t>самый важный для него звук на любом языке</a:t>
            </a:r>
          </a:p>
        </p:txBody>
      </p:sp>
      <p:pic>
        <p:nvPicPr>
          <p:cNvPr id="10" name="Picture 2" descr="C:\Users\User\Downloads\презентация\Krasivye-muzhskie-imena-dlya-malchikov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879" y="1409700"/>
            <a:ext cx="9055885" cy="458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027E1FB-1E61-4AB3-B6EE-2F7942967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21" y="196232"/>
            <a:ext cx="1996440" cy="842248"/>
          </a:xfrm>
          <a:prstGeom prst="rect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63196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498" y="137565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927659" y="166898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8786" y="6652412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9083" y="137565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https://u.9111s.ru/uploads/202111/28/11013c34ee2cd5baa3703072df0971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84492" y="5719961"/>
            <a:ext cx="634746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Особое внимание следует уделить растяжке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49961" y="413024"/>
            <a:ext cx="661841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cs typeface="Arial" pitchFamily="34" charset="0"/>
              </a:rPr>
              <a:t>Комплимент – </a:t>
            </a:r>
          </a:p>
          <a:p>
            <a:pPr algn="ctr"/>
            <a:r>
              <a:rPr lang="ru-RU" sz="2800" b="1" dirty="0">
                <a:cs typeface="Arial" pitchFamily="34" charset="0"/>
              </a:rPr>
              <a:t>небольшое преувеличение достоинства, </a:t>
            </a:r>
          </a:p>
          <a:p>
            <a:pPr algn="ctr"/>
            <a:r>
              <a:rPr lang="ru-RU" sz="2800" b="1" dirty="0">
                <a:cs typeface="Arial" pitchFamily="34" charset="0"/>
              </a:rPr>
              <a:t>который каждый желает видеть в себе</a:t>
            </a:r>
          </a:p>
        </p:txBody>
      </p:sp>
      <p:pic>
        <p:nvPicPr>
          <p:cNvPr id="10" name="Picture 3" descr="C:\Users\User\Downloads\презентация\complimen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5" b="7758"/>
          <a:stretch/>
        </p:blipFill>
        <p:spPr bwMode="auto">
          <a:xfrm>
            <a:off x="1476653" y="2082801"/>
            <a:ext cx="927735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163CBC0-C298-4877-A88D-42800A026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21" y="196232"/>
            <a:ext cx="1996440" cy="842248"/>
          </a:xfrm>
          <a:prstGeom prst="rect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02003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498" y="137565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927659" y="166898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8786" y="6652412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9083" y="137565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https://u.9111s.ru/uploads/202111/28/11013c34ee2cd5baa3703072df0971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84492" y="5719961"/>
            <a:ext cx="634746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Особое внимание следует уделить растяжке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56878" y="413024"/>
            <a:ext cx="560461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Circe Extra Bold"/>
                <a:cs typeface="Arial" pitchFamily="34" charset="0"/>
              </a:rPr>
              <a:t>Слушать собеседника – </a:t>
            </a:r>
          </a:p>
          <a:p>
            <a:pPr algn="ctr"/>
            <a:r>
              <a:rPr lang="ru-RU" sz="2800" b="1" dirty="0">
                <a:latin typeface="Circe Extra Bold"/>
                <a:cs typeface="Arial" pitchFamily="34" charset="0"/>
              </a:rPr>
              <a:t>проявлять истинный интерес </a:t>
            </a:r>
          </a:p>
        </p:txBody>
      </p:sp>
      <p:pic>
        <p:nvPicPr>
          <p:cNvPr id="10" name="Picture 2" descr="C:\Users\User\Downloads\презентация\204331_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467" y="1367131"/>
            <a:ext cx="7648776" cy="509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58ACF2-B7BD-4B53-A197-A84A1B924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21" y="196232"/>
            <a:ext cx="1996440" cy="842248"/>
          </a:xfrm>
          <a:prstGeom prst="rect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03102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498" y="137565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927659" y="166898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8786" y="6652412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9083" y="137565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https://u.9111s.ru/uploads/202111/28/11013c34ee2cd5baa3703072df0971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84492" y="5719961"/>
            <a:ext cx="634746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Особое внимание следует уделить растяжке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51138" y="468683"/>
            <a:ext cx="4865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cs typeface="Arial" pitchFamily="34" charset="0"/>
              </a:rPr>
              <a:t>Держать зрительный контакт </a:t>
            </a:r>
          </a:p>
        </p:txBody>
      </p:sp>
      <p:pic>
        <p:nvPicPr>
          <p:cNvPr id="4098" name="Picture 2" descr="https://www.ochkov.net/wiki/storage/app/media/1./kak-opredelit-shizofreniyu-po-dvizheniyu-glaz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956" y="1443768"/>
            <a:ext cx="8210443" cy="399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3925054-EE82-4823-B3B5-7DDE80AF8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21" y="196232"/>
            <a:ext cx="1996440" cy="842248"/>
          </a:xfrm>
          <a:prstGeom prst="rect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28053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498" y="137565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927659" y="166898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8786" y="6652412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9083" y="137565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https://u.9111s.ru/uploads/202111/28/11013c34ee2cd5baa3703072df0971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84492" y="5719961"/>
            <a:ext cx="634746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Особое внимание следует уделить растяжке</a:t>
            </a:r>
          </a:p>
        </p:txBody>
      </p:sp>
      <p:pic>
        <p:nvPicPr>
          <p:cNvPr id="10" name="Picture 2" descr="C:\Users\User\Downloads\презентация\7afb94a0-beca-41b4-8339-b03eeeca15d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5" t="10813" r="7874" b="11061"/>
          <a:stretch/>
        </p:blipFill>
        <p:spPr bwMode="auto">
          <a:xfrm>
            <a:off x="2711346" y="210149"/>
            <a:ext cx="9216313" cy="644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71585" y="3149255"/>
            <a:ext cx="2649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cs typeface="Arial" pitchFamily="34" charset="0"/>
              </a:rPr>
              <a:t>Уйти красиво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A0F26EE-2451-4AF3-87D9-A7F2B0D28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21" y="196232"/>
            <a:ext cx="1996440" cy="842248"/>
          </a:xfrm>
          <a:prstGeom prst="rect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9130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498" y="137565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927659" y="166898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8786" y="6652412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9083" y="137565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https://u.9111s.ru/uploads/202111/28/11013c34ee2cd5baa3703072df0971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Picture 2" descr="C:\Users\User\Downloads\презентация\DK_H_Running_in_the_R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57" y="211904"/>
            <a:ext cx="9663763" cy="641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494520" y="2667711"/>
            <a:ext cx="3963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Постоянные физические 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нагрузки на природе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19BC544-46E3-43E8-A5A2-276B2810D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21" y="196232"/>
            <a:ext cx="1996440" cy="842248"/>
          </a:xfrm>
          <a:prstGeom prst="rect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24374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498" y="137565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927659" y="166898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8786" y="6652412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9083" y="137565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https://u.9111s.ru/uploads/202111/28/11013c34ee2cd5baa3703072df0971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84492" y="5719961"/>
            <a:ext cx="634746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Особое внимание следует уделить растяжке</a:t>
            </a: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5071483" y="3042592"/>
            <a:ext cx="5106185" cy="50609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ru-RU" altLang="ru-RU" sz="4400" dirty="0"/>
              <a:t>Как-то так…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0FD1260-2671-4EB0-9B96-F8997C52C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253" y="1928015"/>
            <a:ext cx="2791226" cy="28067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FCEB53-48F3-4522-AEFC-A5BDB488B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21" y="196232"/>
            <a:ext cx="1996440" cy="842248"/>
          </a:xfrm>
          <a:prstGeom prst="rect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65121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498" y="137565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927659" y="166898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8786" y="6652412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9083" y="137565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https://u.9111s.ru/uploads/202111/28/11013c34ee2cd5baa3703072df0971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84492" y="5719961"/>
            <a:ext cx="634746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Особое внимание следует уделить растяжке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0" y="592796"/>
            <a:ext cx="12192000" cy="516775"/>
          </a:xfrm>
        </p:spPr>
        <p:txBody>
          <a:bodyPr>
            <a:normAutofit lnSpcReduction="10000"/>
          </a:bodyPr>
          <a:lstStyle/>
          <a:p>
            <a:pPr marL="0" indent="0" algn="ctr">
              <a:buFontTx/>
              <a:buNone/>
            </a:pPr>
            <a:r>
              <a:rPr lang="ru-RU" altLang="ru-RU" sz="3200" b="1" dirty="0"/>
              <a:t>А бонус?</a:t>
            </a:r>
          </a:p>
          <a:p>
            <a:pPr marL="0" indent="0" algn="ctr">
              <a:buFontTx/>
              <a:buNone/>
            </a:pPr>
            <a:endParaRPr lang="ru-RU" altLang="ru-RU" b="1" dirty="0"/>
          </a:p>
          <a:p>
            <a:pPr marL="0" indent="0" algn="ctr">
              <a:buNone/>
            </a:pPr>
            <a:endParaRPr lang="ru-RU" altLang="ru-RU" b="1" dirty="0"/>
          </a:p>
          <a:p>
            <a:pPr algn="ctr">
              <a:buFontTx/>
              <a:buChar char="-"/>
            </a:pPr>
            <a:endParaRPr lang="ru-RU" altLang="ru-RU" b="1" dirty="0"/>
          </a:p>
        </p:txBody>
      </p:sp>
      <p:pic>
        <p:nvPicPr>
          <p:cNvPr id="12" name="Picture 2" descr="https://vetworld.net/uploads/files/1/6/2/c/c/162cc59a63ba677902354c82bd6e67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492" y="1369350"/>
            <a:ext cx="5956468" cy="498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2792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498" y="137565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927659" y="166898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8786" y="6652412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9083" y="137565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https://u.9111s.ru/uploads/202111/28/11013c34ee2cd5baa3703072df0971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84492" y="5719961"/>
            <a:ext cx="634746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Особое внимание следует уделить растяжке</a:t>
            </a:r>
          </a:p>
        </p:txBody>
      </p:sp>
      <p:pic>
        <p:nvPicPr>
          <p:cNvPr id="10" name="Рисунок 9" descr="Изображение выглядит как гитара&#10;&#10;Автоматически созданное описание">
            <a:extLst>
              <a:ext uri="{FF2B5EF4-FFF2-40B4-BE49-F238E27FC236}">
                <a16:creationId xmlns:a16="http://schemas.microsoft.com/office/drawing/2014/main" id="{8BCCB2FF-A9C9-4453-8768-B560C0E32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62" y="198062"/>
            <a:ext cx="11491425" cy="645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173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905663" y="587734"/>
            <a:ext cx="8229600" cy="45259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sz="3200" b="1" dirty="0"/>
              <a:t>Нас окружают люди</a:t>
            </a:r>
          </a:p>
          <a:p>
            <a:pPr marL="0" indent="0" algn="ctr">
              <a:buFontTx/>
              <a:buNone/>
            </a:pPr>
            <a:endParaRPr lang="ru-RU" altLang="ru-RU" b="1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ru-RU" altLang="ru-RU" sz="3600" dirty="0"/>
          </a:p>
        </p:txBody>
      </p:sp>
      <p:pic>
        <p:nvPicPr>
          <p:cNvPr id="1026" name="Picture 2" descr="C:\Users\User\Downloads\png-clipart-computer-network-computer-icons-others-miscellaneous-computer-netwo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81" y="1523999"/>
            <a:ext cx="7248968" cy="501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6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889760" y="92964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endParaRPr lang="ru-RU" altLang="ru-RU" sz="3200" b="1" dirty="0"/>
          </a:p>
          <a:p>
            <a:pPr marL="0" indent="0" algn="ctr">
              <a:buFontTx/>
              <a:buNone/>
            </a:pPr>
            <a:r>
              <a:rPr lang="ru-RU" altLang="ru-RU" sz="3200" b="1" dirty="0"/>
              <a:t>Как научиться играть?</a:t>
            </a:r>
          </a:p>
          <a:p>
            <a:pPr marL="0" indent="0" algn="ctr">
              <a:buFontTx/>
              <a:buNone/>
            </a:pPr>
            <a:endParaRPr lang="ru-RU" altLang="ru-RU" sz="3200" b="1" dirty="0"/>
          </a:p>
          <a:p>
            <a:pPr marL="0" indent="0" algn="ctr">
              <a:buFontTx/>
              <a:buNone/>
            </a:pPr>
            <a:r>
              <a:rPr lang="ru-RU" altLang="ru-RU" sz="3200" b="1" dirty="0"/>
              <a:t>Какие правила?</a:t>
            </a:r>
          </a:p>
          <a:p>
            <a:pPr marL="0" indent="0" algn="ctr">
              <a:buFontTx/>
              <a:buNone/>
            </a:pPr>
            <a:endParaRPr lang="ru-RU" altLang="ru-RU" sz="3200" b="1" dirty="0"/>
          </a:p>
          <a:p>
            <a:pPr marL="0" indent="0" algn="ctr">
              <a:buFontTx/>
              <a:buNone/>
            </a:pPr>
            <a:r>
              <a:rPr lang="ru-RU" altLang="ru-RU" sz="3200" b="1" dirty="0"/>
              <a:t>Кого считать победителем?</a:t>
            </a:r>
          </a:p>
        </p:txBody>
      </p:sp>
    </p:spTree>
    <p:extLst>
      <p:ext uri="{BB962C8B-B14F-4D97-AF65-F5344CB8AC3E}">
        <p14:creationId xmlns:p14="http://schemas.microsoft.com/office/powerpoint/2010/main" val="42522909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cd1bf70ca64d1d5dfefc0d51a024da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" y="10160"/>
            <a:ext cx="10393680" cy="684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3783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304800"/>
            <a:ext cx="661035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8518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гитара&#10;&#10;Автоматически созданное описание">
            <a:extLst>
              <a:ext uri="{FF2B5EF4-FFF2-40B4-BE49-F238E27FC236}">
                <a16:creationId xmlns:a16="http://schemas.microsoft.com/office/drawing/2014/main" id="{8BCCB2FF-A9C9-4453-8768-B560C0E32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77" y="445978"/>
            <a:ext cx="10348443" cy="581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3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498" y="137565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927659" y="166898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8786" y="6652412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9083" y="137565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https://u.9111s.ru/uploads/202111/28/11013c34ee2cd5baa3703072df0971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C:\Users\User\Downloads\презентация\5207-gornyj_hrebet-sport-nazemnyj_transport-elektricheskij_velosiped-gornye_velosipedy-1680x1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40" y="208587"/>
            <a:ext cx="10289406" cy="643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54312" y="1457975"/>
            <a:ext cx="67569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Приучить себя к постоянному движению </a:t>
            </a:r>
          </a:p>
          <a:p>
            <a:pPr algn="r"/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отягощением за спиной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7EF7E36-14D5-46F2-87CA-A2C6E612E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21" y="196232"/>
            <a:ext cx="1996440" cy="842248"/>
          </a:xfrm>
          <a:prstGeom prst="rect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61744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498" y="137565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927659" y="166898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8786" y="6652412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9083" y="137565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https://u.9111s.ru/uploads/202111/28/11013c34ee2cd5baa3703072df0971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C:\Users\User\Downloads\презентация\jean-claude-van-damme-muzhchiny-shpagat-6489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106" y="214823"/>
            <a:ext cx="9288378" cy="643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39092" y="5873965"/>
            <a:ext cx="7058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Особое внимание следует уделить растяжке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C24080-D4F6-4F5B-89E9-6C7331E96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21" y="196232"/>
            <a:ext cx="1996440" cy="842248"/>
          </a:xfrm>
          <a:prstGeom prst="rect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39772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498" y="137565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927659" y="166898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8786" y="6652412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9083" y="137565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https://u.9111s.ru/uploads/202111/28/11013c34ee2cd5baa3703072df0971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84492" y="5719961"/>
            <a:ext cx="634746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Особое внимание следует уделить растяжке</a:t>
            </a:r>
          </a:p>
        </p:txBody>
      </p:sp>
      <p:pic>
        <p:nvPicPr>
          <p:cNvPr id="8" name="Picture 2" descr="C:\Users\User\Downloads\презентация\EJSrxqtXUAAa8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437" y="207913"/>
            <a:ext cx="6439189" cy="643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091998" y="5193606"/>
            <a:ext cx="21399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Соблюдать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правильное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дыхание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A116652-9EAC-4CCA-A29F-183BF50DE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21" y="196232"/>
            <a:ext cx="1996440" cy="842248"/>
          </a:xfrm>
          <a:prstGeom prst="rect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43595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498" y="137565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886369" y="166898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8786" y="6652412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9083" y="137565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https://u.9111s.ru/uploads/202111/28/11013c34ee2cd5baa3703072df0971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84492" y="5719961"/>
            <a:ext cx="634746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Особое внимание следует уделить растяжке</a:t>
            </a:r>
          </a:p>
        </p:txBody>
      </p:sp>
      <p:pic>
        <p:nvPicPr>
          <p:cNvPr id="10" name="Picture 2" descr="C:\Users\User\Downloads\презентация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105" y="193002"/>
            <a:ext cx="9614072" cy="645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272105" y="5719960"/>
            <a:ext cx="6347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Необходимо развивать специфические навыки скалолазания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172C907-F6F8-40F4-965B-CE151319E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21" y="196232"/>
            <a:ext cx="1996440" cy="842248"/>
          </a:xfrm>
          <a:prstGeom prst="rect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36991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498" y="137565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927659" y="166898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8786" y="6652412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9083" y="137565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https://u.9111s.ru/uploads/202111/28/11013c34ee2cd5baa3703072df0971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84492" y="5719961"/>
            <a:ext cx="634746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Особое внимание следует уделить растяжке</a:t>
            </a:r>
          </a:p>
        </p:txBody>
      </p:sp>
      <p:pic>
        <p:nvPicPr>
          <p:cNvPr id="8" name="Picture 2" descr="C:\Users\User\Downloads\презентация\alpinist_fot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154" y="196233"/>
            <a:ext cx="9634888" cy="645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932922" y="635377"/>
            <a:ext cx="63474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Ничто не заменит 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опыт полученный в реальных условиях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D0B451-B093-425E-B90B-047A3C4E7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21" y="196232"/>
            <a:ext cx="1996440" cy="842248"/>
          </a:xfrm>
          <a:prstGeom prst="rect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27166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498" y="137565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927659" y="166898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8786" y="6652412"/>
            <a:ext cx="11784714" cy="58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9083" y="137565"/>
            <a:ext cx="48553" cy="654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https://u.9111s.ru/uploads/202111/28/11013c34ee2cd5baa3703072df0971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075291" y="1393041"/>
            <a:ext cx="8240202" cy="3576523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Психолингвистика</a:t>
            </a:r>
            <a:br>
              <a:rPr lang="ru-RU" sz="4800" dirty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br>
              <a:rPr lang="ru-RU" dirty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превращение намерений говорящего в сообщения, </a:t>
            </a:r>
            <a:br>
              <a:rPr lang="ru-RU" sz="3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интерпретация их слушающим</a:t>
            </a:r>
            <a:endParaRPr lang="ru-RU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60739E-A15A-465B-ADC4-79D9B153A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21" y="196232"/>
            <a:ext cx="1996440" cy="842248"/>
          </a:xfrm>
          <a:prstGeom prst="rect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539005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274</Words>
  <Application>Microsoft Office PowerPoint</Application>
  <PresentationFormat>Широкоэкранный</PresentationFormat>
  <Paragraphs>88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Circe Extra 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Психолингвистика   превращение намерений говорящего в сообщения,  интерпретация их слушающим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Переговоры как образ жизни</dc:title>
  <dc:creator>Татьяна Романова</dc:creator>
  <cp:lastModifiedBy>Александр Оценка</cp:lastModifiedBy>
  <cp:revision>43</cp:revision>
  <dcterms:created xsi:type="dcterms:W3CDTF">2020-01-25T08:18:01Z</dcterms:created>
  <dcterms:modified xsi:type="dcterms:W3CDTF">2024-02-12T11:00:06Z</dcterms:modified>
</cp:coreProperties>
</file>