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62" r:id="rId4"/>
    <p:sldId id="274" r:id="rId5"/>
    <p:sldId id="275" r:id="rId6"/>
    <p:sldId id="272" r:id="rId7"/>
    <p:sldId id="278" r:id="rId8"/>
    <p:sldId id="279" r:id="rId9"/>
    <p:sldId id="277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B5D"/>
    <a:srgbClr val="EE2F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384"/>
      </p:cViewPr>
      <p:guideLst>
        <p:guide orient="horz" pos="527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248D-E0C3-4F20-A06F-25F17FD6A965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19A1-80A8-4818-B733-26B5C13D4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4565-8210-4DCD-A8E0-6E9BE25CCA69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743D-F91C-4822-B599-30651D8A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1556-5E4E-4FF0-AAC1-EAF0FB0ABB55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C5E3-7260-4BCF-9496-028D4808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9A6B-3DEF-4BD2-9517-336D87440369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7C4C-F2D6-491A-A6BA-ABC298E80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0A213-0358-4DEE-AE3B-30183D78CDAB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A302-9141-4586-B3F2-34AB1911E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7696-D91F-4487-8541-30B7B872EDF7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63A4-2741-41F7-953E-4250F1424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948C-A580-4E95-9DC0-B0E7D8778D55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566B-60B7-420B-8A0B-52FD5818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ABD0-000B-4C31-8B1E-A9138F35E391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D03C-0866-414A-BFFD-31CBC120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7C72-9404-4B24-A2FE-B3204A368559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16E4-D1A1-49B9-BB26-213A4E859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EBB4-35D0-40CA-B1D9-6BD3FFE318EA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B1A8-A4D3-4723-8D0D-083AFB43F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9E47-C50E-4C8E-8872-1D6F8A27E35B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5028-7C94-431F-A123-3951C88DC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13062-4652-4555-A64D-8EF00D14340F}" type="datetimeFigureOut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7B56E-40D8-490D-BA98-A5EA1F29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Umbrella_04\Desktop\стиль репутация\през\1gl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1563" y="3141663"/>
            <a:ext cx="7000875" cy="863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320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3200" smtClean="0">
                <a:solidFill>
                  <a:schemeClr val="bg1"/>
                </a:solidFill>
                <a:latin typeface="Georgia" pitchFamily="18" charset="0"/>
              </a:rPr>
              <a:t>PR</a:t>
            </a:r>
            <a:r>
              <a:rPr lang="ru-RU" sz="3200" smtClean="0">
                <a:solidFill>
                  <a:schemeClr val="bg1"/>
                </a:solidFill>
                <a:latin typeface="Georgia" pitchFamily="18" charset="0"/>
              </a:rPr>
              <a:t>-актика оптимизации маркетингового бюджета:</a:t>
            </a:r>
          </a:p>
        </p:txBody>
      </p:sp>
      <p:pic>
        <p:nvPicPr>
          <p:cNvPr id="13315" name="Picture 2" descr="C:\Users\Umbrella_04\Desktop\стиль репутация\през\1-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1016000"/>
            <a:ext cx="3860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Umbrella_04\Desktop\стиль репутация\през\1g-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5445125"/>
            <a:ext cx="31273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468313" y="3789363"/>
            <a:ext cx="8316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00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3000">
                <a:solidFill>
                  <a:schemeClr val="bg1"/>
                </a:solidFill>
                <a:latin typeface="Georgia" pitchFamily="18" charset="0"/>
              </a:rPr>
              <a:t>БОЛЬШЕ ЗА ТЕ ЖЕ ДЕНЬГИ?!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Umbrella_04\Desktop\стиль репутация\през\1gl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3141663"/>
            <a:ext cx="7000875" cy="8636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  <a:latin typeface="Georgia" pitchFamily="18" charset="0"/>
              </a:rPr>
              <a:t>+7 (812) 241 00 19</a:t>
            </a:r>
          </a:p>
        </p:txBody>
      </p:sp>
      <p:pic>
        <p:nvPicPr>
          <p:cNvPr id="22531" name="Picture 4" descr="C:\Users\Umbrella_04\Desktop\стиль репутация\през\1g-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5445125"/>
            <a:ext cx="31273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431800" y="3644900"/>
            <a:ext cx="8316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00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3000">
                <a:solidFill>
                  <a:schemeClr val="bg1"/>
                </a:solidFill>
                <a:latin typeface="Georgia" pitchFamily="18" charset="0"/>
              </a:rPr>
              <a:t>WWW.REPUTACIA.PRO</a:t>
            </a:r>
            <a:endParaRPr lang="ru-RU" sz="30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714500" y="1928813"/>
            <a:ext cx="57864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FF0000"/>
                </a:solidFill>
                <a:latin typeface="Georgia" pitchFamily="18" charset="0"/>
              </a:rPr>
              <a:t>СПАСИБО ЗА ВНИМАНИЕ!</a:t>
            </a:r>
            <a:r>
              <a:rPr lang="ru-RU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СПАСИБО 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601663" y="188913"/>
            <a:ext cx="5122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ЗАДАЧА: информировать</a:t>
            </a:r>
          </a:p>
        </p:txBody>
      </p:sp>
      <p:sp>
        <p:nvSpPr>
          <p:cNvPr id="14341" name="Объект 2"/>
          <p:cNvSpPr txBox="1">
            <a:spLocks/>
          </p:cNvSpPr>
          <p:nvPr/>
        </p:nvSpPr>
        <p:spPr bwMode="auto">
          <a:xfrm>
            <a:off x="590550" y="1600200"/>
            <a:ext cx="8158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Исходные данные – завершение строительства 30-летнего «долгостроя»:  бизнес-центра в Набережных Челнах</a:t>
            </a:r>
          </a:p>
          <a:p>
            <a:pPr>
              <a:spcBef>
                <a:spcPct val="20000"/>
              </a:spcBef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Направления работы: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коррекция имиджа проекта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«тотальное» информирование населения о завершении строительства</a:t>
            </a:r>
          </a:p>
          <a:p>
            <a:pPr>
              <a:spcBef>
                <a:spcPct val="20000"/>
              </a:spcBef>
            </a:pPr>
            <a:endParaRPr lang="ru-RU" sz="2400" b="1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5A5B5D"/>
                </a:solidFill>
                <a:latin typeface="Georgia" pitchFamily="18" charset="0"/>
              </a:rPr>
              <a:t>Каналы коммуникации – СМИ,  общественные и проф. объединения</a:t>
            </a:r>
          </a:p>
          <a:p>
            <a:pPr>
              <a:spcBef>
                <a:spcPct val="20000"/>
              </a:spcBef>
            </a:pPr>
            <a:endParaRPr lang="ru-RU" sz="2400" b="1">
              <a:solidFill>
                <a:srgbClr val="5A5B5D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601663" y="188913"/>
            <a:ext cx="56848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Игра с традициями</a:t>
            </a:r>
          </a:p>
        </p:txBody>
      </p:sp>
      <p:sp>
        <p:nvSpPr>
          <p:cNvPr id="15365" name="Объект 2"/>
          <p:cNvSpPr txBox="1">
            <a:spLocks/>
          </p:cNvSpPr>
          <p:nvPr/>
        </p:nvSpPr>
        <p:spPr bwMode="auto">
          <a:xfrm>
            <a:off x="590550" y="1600200"/>
            <a:ext cx="3981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</p:txBody>
      </p:sp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755650" y="1125538"/>
            <a:ext cx="7429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7938" algn="just"/>
            <a:r>
              <a:rPr lang="ru-RU" sz="2800">
                <a:latin typeface="Georgia" pitchFamily="18" charset="0"/>
              </a:rPr>
              <a:t>Бизнес-центр «2.18» (Набережные Челны)</a:t>
            </a:r>
          </a:p>
        </p:txBody>
      </p:sp>
      <p:sp>
        <p:nvSpPr>
          <p:cNvPr id="15367" name="Прямоугольник 11"/>
          <p:cNvSpPr>
            <a:spLocks noChangeArrowheads="1"/>
          </p:cNvSpPr>
          <p:nvPr/>
        </p:nvSpPr>
        <p:spPr bwMode="auto">
          <a:xfrm>
            <a:off x="928688" y="1844675"/>
            <a:ext cx="82153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>
                <a:latin typeface="Georgia" pitchFamily="18" charset="0"/>
              </a:rPr>
              <a:t>Конкурс на эскиз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>
                <a:latin typeface="Georgia" pitchFamily="18" charset="0"/>
              </a:rPr>
              <a:t>памятника тюбетейке</a:t>
            </a:r>
          </a:p>
        </p:txBody>
      </p:sp>
      <p:pic>
        <p:nvPicPr>
          <p:cNvPr id="15368" name="Picture 13" descr="sk1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141663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2-18 photo 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773238"/>
            <a:ext cx="2832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601663" y="188913"/>
            <a:ext cx="5122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ЗАДАЧА: продать</a:t>
            </a:r>
          </a:p>
        </p:txBody>
      </p:sp>
      <p:sp>
        <p:nvSpPr>
          <p:cNvPr id="16389" name="Объект 2"/>
          <p:cNvSpPr txBox="1">
            <a:spLocks/>
          </p:cNvSpPr>
          <p:nvPr/>
        </p:nvSpPr>
        <p:spPr bwMode="auto">
          <a:xfrm>
            <a:off x="590550" y="1600200"/>
            <a:ext cx="8158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Исходные данные – коттеджный поселок в Лен.области</a:t>
            </a:r>
          </a:p>
          <a:p>
            <a:pPr>
              <a:spcBef>
                <a:spcPct val="20000"/>
              </a:spcBef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Направления работы: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создание правильного имиджа проекта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стимулирование узнаваемости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подогрев спроса</a:t>
            </a:r>
          </a:p>
          <a:p>
            <a:pPr>
              <a:spcBef>
                <a:spcPct val="20000"/>
              </a:spcBef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5A5B5D"/>
                </a:solidFill>
                <a:latin typeface="Georgia" pitchFamily="18" charset="0"/>
              </a:rPr>
              <a:t>Основной канал коммуникации – СМИ</a:t>
            </a:r>
          </a:p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методы: реклама </a:t>
            </a:r>
            <a:r>
              <a:rPr lang="en-US" sz="2400">
                <a:solidFill>
                  <a:srgbClr val="5A5B5D"/>
                </a:solidFill>
                <a:latin typeface="Georgia" pitchFamily="18" charset="0"/>
              </a:rPr>
              <a:t>vs</a:t>
            </a: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 информирование (</a:t>
            </a:r>
            <a:r>
              <a:rPr lang="en-US" sz="2400">
                <a:solidFill>
                  <a:srgbClr val="5A5B5D"/>
                </a:solidFill>
                <a:latin typeface="Georgia" pitchFamily="18" charset="0"/>
              </a:rPr>
              <a:t>PR)</a:t>
            </a:r>
            <a:endParaRPr lang="ru-RU" sz="2400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400" b="1">
              <a:solidFill>
                <a:srgbClr val="5A5B5D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789363"/>
            <a:ext cx="3203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601663" y="188913"/>
            <a:ext cx="5122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Работа с имиджем</a:t>
            </a:r>
          </a:p>
        </p:txBody>
      </p:sp>
      <p:sp>
        <p:nvSpPr>
          <p:cNvPr id="17414" name="Объект 2"/>
          <p:cNvSpPr txBox="1">
            <a:spLocks/>
          </p:cNvSpPr>
          <p:nvPr/>
        </p:nvSpPr>
        <p:spPr bwMode="auto">
          <a:xfrm>
            <a:off x="590550" y="1600200"/>
            <a:ext cx="8158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Почувствуйте разницу:</a:t>
            </a:r>
          </a:p>
          <a:p>
            <a:pPr>
              <a:spcBef>
                <a:spcPct val="20000"/>
              </a:spcBef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>
                <a:solidFill>
                  <a:srgbClr val="5A5B5D"/>
                </a:solidFill>
                <a:latin typeface="Georgia" pitchFamily="18" charset="0"/>
              </a:rPr>
              <a:t>Вариант 1: коттеджный поселок бизнес-класса в 8 км от Павловска</a:t>
            </a:r>
          </a:p>
          <a:p>
            <a:pPr>
              <a:spcBef>
                <a:spcPct val="20000"/>
              </a:spcBef>
            </a:pPr>
            <a:endParaRPr lang="ru-RU">
              <a:solidFill>
                <a:srgbClr val="5A5B5D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>
                <a:solidFill>
                  <a:srgbClr val="5A5B5D"/>
                </a:solidFill>
                <a:latin typeface="Georgia" pitchFamily="18" charset="0"/>
              </a:rPr>
              <a:t>Вариант 2: Коттеджный поселок в Тосненском районе Лен. области</a:t>
            </a:r>
          </a:p>
        </p:txBody>
      </p:sp>
      <p:pic>
        <p:nvPicPr>
          <p:cNvPr id="17415" name="Picture 8" descr="6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9363"/>
            <a:ext cx="32210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3789363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6143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18437" name="Заголовок 1"/>
          <p:cNvSpPr txBox="1">
            <a:spLocks/>
          </p:cNvSpPr>
          <p:nvPr/>
        </p:nvSpPr>
        <p:spPr bwMode="auto">
          <a:xfrm>
            <a:off x="601663" y="188913"/>
            <a:ext cx="51228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Подогрев спроса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700213"/>
            <a:ext cx="51911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500438"/>
            <a:ext cx="533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92600"/>
            <a:ext cx="6438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601663" y="188913"/>
            <a:ext cx="54832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ЗАДАЧА: поиск арендаторов</a:t>
            </a:r>
          </a:p>
        </p:txBody>
      </p:sp>
      <p:sp>
        <p:nvSpPr>
          <p:cNvPr id="19461" name="Объект 2"/>
          <p:cNvSpPr txBox="1">
            <a:spLocks/>
          </p:cNvSpPr>
          <p:nvPr/>
        </p:nvSpPr>
        <p:spPr bwMode="auto">
          <a:xfrm>
            <a:off x="590550" y="1600200"/>
            <a:ext cx="7077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Исходные данные: новый объект в сети БЦ «Сенатор», Санкт-Петербург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292725" y="2708275"/>
            <a:ext cx="3271838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Решение: </a:t>
            </a:r>
          </a:p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Деловая конференция в новом БЦ, экскурсия по объекту для представителей компаний-брокеров</a:t>
            </a:r>
          </a:p>
          <a:p>
            <a:pPr>
              <a:spcBef>
                <a:spcPct val="20000"/>
              </a:spcBef>
            </a:pPr>
            <a:endParaRPr lang="ru-RU">
              <a:solidFill>
                <a:srgbClr val="5A5B5D"/>
              </a:solidFill>
              <a:latin typeface="Georgia" pitchFamily="18" charset="0"/>
            </a:endParaRPr>
          </a:p>
        </p:txBody>
      </p:sp>
      <p:pic>
        <p:nvPicPr>
          <p:cNvPr id="19463" name="Picture 9" descr="DSC_4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708275"/>
            <a:ext cx="4184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5153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8</a:t>
            </a:r>
          </a:p>
        </p:txBody>
      </p:sp>
      <p:sp>
        <p:nvSpPr>
          <p:cNvPr id="20485" name="Заголовок 1"/>
          <p:cNvSpPr txBox="1">
            <a:spLocks/>
          </p:cNvSpPr>
          <p:nvPr/>
        </p:nvSpPr>
        <p:spPr bwMode="auto">
          <a:xfrm>
            <a:off x="601663" y="188913"/>
            <a:ext cx="57705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ЗАДАЧА: увеличение ставки</a:t>
            </a:r>
          </a:p>
        </p:txBody>
      </p:sp>
      <p:sp>
        <p:nvSpPr>
          <p:cNvPr id="20486" name="Объект 2"/>
          <p:cNvSpPr txBox="1">
            <a:spLocks/>
          </p:cNvSpPr>
          <p:nvPr/>
        </p:nvSpPr>
        <p:spPr bwMode="auto">
          <a:xfrm>
            <a:off x="539750" y="1125538"/>
            <a:ext cx="8604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Исходные данные: новый логистический комплекс на трассе Москва-СПб </a:t>
            </a:r>
          </a:p>
          <a:p>
            <a:pPr>
              <a:spcBef>
                <a:spcPct val="20000"/>
              </a:spcBef>
            </a:pPr>
            <a:r>
              <a:rPr lang="ru-RU" sz="2400">
                <a:solidFill>
                  <a:srgbClr val="5A5B5D"/>
                </a:solidFill>
                <a:latin typeface="Georgia" pitchFamily="18" charset="0"/>
              </a:rPr>
              <a:t>Решение: целевое формирование имиджа объекта в СМИ </a:t>
            </a:r>
          </a:p>
        </p:txBody>
      </p:sp>
      <p:pic>
        <p:nvPicPr>
          <p:cNvPr id="20487" name="Picture 9" descr="DP Sozvezdi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141663"/>
            <a:ext cx="45894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:\Users\Umbrella_04\Desktop\стиль репутация\през\niz-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Umbrella_04\Desktop\стиль репутация\през\1g-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88913"/>
            <a:ext cx="2376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2"/>
          <p:cNvSpPr txBox="1">
            <a:spLocks/>
          </p:cNvSpPr>
          <p:nvPr/>
        </p:nvSpPr>
        <p:spPr bwMode="auto">
          <a:xfrm>
            <a:off x="7956550" y="6381750"/>
            <a:ext cx="6588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EE2F2C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601663" y="188913"/>
            <a:ext cx="568483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>
                <a:solidFill>
                  <a:srgbClr val="EE2F2C"/>
                </a:solidFill>
                <a:latin typeface="Georgia" pitchFamily="18" charset="0"/>
              </a:rPr>
              <a:t>Участие в премиях</a:t>
            </a:r>
          </a:p>
        </p:txBody>
      </p:sp>
      <p:sp>
        <p:nvSpPr>
          <p:cNvPr id="21509" name="Объект 2"/>
          <p:cNvSpPr txBox="1">
            <a:spLocks/>
          </p:cNvSpPr>
          <p:nvPr/>
        </p:nvSpPr>
        <p:spPr bwMode="auto">
          <a:xfrm>
            <a:off x="590550" y="1600200"/>
            <a:ext cx="3981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rgbClr val="5A5B5D"/>
              </a:solidFill>
              <a:latin typeface="Georgia" pitchFamily="18" charset="0"/>
            </a:endParaRPr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785813" y="1571625"/>
            <a:ext cx="7429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7938" algn="just"/>
            <a:r>
              <a:rPr lang="ru-RU" sz="2800">
                <a:latin typeface="Georgia" pitchFamily="18" charset="0"/>
              </a:rPr>
              <a:t>Торговый центр «Столица» (Москва)</a:t>
            </a:r>
          </a:p>
          <a:p>
            <a:pPr marL="84138" indent="7938" algn="just"/>
            <a:r>
              <a:rPr lang="ru-RU" sz="2800">
                <a:latin typeface="Georgia" pitchFamily="18" charset="0"/>
              </a:rPr>
              <a:t>Победитель </a:t>
            </a:r>
            <a:r>
              <a:rPr lang="en-US" sz="2800">
                <a:latin typeface="Georgia" pitchFamily="18" charset="0"/>
              </a:rPr>
              <a:t>CRE Moscow Awards - 2009</a:t>
            </a:r>
            <a:endParaRPr lang="ru-RU" sz="2800">
              <a:latin typeface="Georgia" pitchFamily="18" charset="0"/>
            </a:endParaRPr>
          </a:p>
        </p:txBody>
      </p:sp>
      <p:sp>
        <p:nvSpPr>
          <p:cNvPr id="21511" name="Прямоугольник 11"/>
          <p:cNvSpPr>
            <a:spLocks noChangeArrowheads="1"/>
          </p:cNvSpPr>
          <p:nvPr/>
        </p:nvSpPr>
        <p:spPr bwMode="auto">
          <a:xfrm>
            <a:off x="928688" y="5589588"/>
            <a:ext cx="82153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200">
                <a:latin typeface="Georgia" pitchFamily="18" charset="0"/>
              </a:rPr>
              <a:t>пресс-конференция + экскурсия для участников проф. конференции </a:t>
            </a:r>
          </a:p>
        </p:txBody>
      </p:sp>
      <p:pic>
        <p:nvPicPr>
          <p:cNvPr id="21512" name="Picture 12" descr="IMG_0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708275"/>
            <a:ext cx="38877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 descr="Фаса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719388"/>
            <a:ext cx="43926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Тема Office</vt:lpstr>
      <vt:lpstr> PR-актика оптимизации маркетингового бюджета: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+7 (812) 241 00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Umbrella_04</dc:creator>
  <cp:lastModifiedBy>Yuri.Karamalikov</cp:lastModifiedBy>
  <cp:revision>34</cp:revision>
  <dcterms:created xsi:type="dcterms:W3CDTF">2011-09-26T07:42:00Z</dcterms:created>
  <dcterms:modified xsi:type="dcterms:W3CDTF">2012-05-24T08:26:19Z</dcterms:modified>
</cp:coreProperties>
</file>