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4" r:id="rId3"/>
    <p:sldId id="270" r:id="rId4"/>
    <p:sldId id="259" r:id="rId5"/>
    <p:sldId id="275" r:id="rId6"/>
    <p:sldId id="256" r:id="rId7"/>
    <p:sldId id="278" r:id="rId8"/>
    <p:sldId id="277" r:id="rId9"/>
    <p:sldId id="285" r:id="rId10"/>
    <p:sldId id="276" r:id="rId11"/>
    <p:sldId id="284" r:id="rId12"/>
    <p:sldId id="280" r:id="rId13"/>
    <p:sldId id="281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CA6F4-AC1C-49FE-8235-353BBCEA8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053829-B323-43AF-9BCD-7465377A8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0BE4C-13E7-4BDC-B7E9-7B3CFC24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673F-B1EE-4413-833F-C82538DD6F0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A6AF9-B680-4BFD-8CD7-049C34A8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628D75-DE7D-4DF8-A50B-D593C992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942C-4104-4C89-A7FC-42203E2C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1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F089C-D9F1-4019-B1CB-A4388108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355088-AB47-449C-8E41-4886D1BD3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9586C9-7BE4-4769-82B5-72D20E19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673F-B1EE-4413-833F-C82538DD6F0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34229-519D-458C-8F20-F6E8A520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FE4B7D-6B3B-47C8-BE08-3AD7199B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942C-4104-4C89-A7FC-42203E2C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DDFE84-DC9F-4C80-AFB6-1E3E65711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E5AB1-B0B9-4892-B449-BAC51E0B5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61E049-7236-45E8-9737-12298FFF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673F-B1EE-4413-833F-C82538DD6F0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48935-0F12-4A37-A5AB-CE167765E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EF447-9CEE-4E70-AC7E-A6EEA1C1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942C-4104-4C89-A7FC-42203E2C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4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D2379-9EBF-4217-9D81-7B062064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7B8E7-5060-4BED-A826-9C7AAC4E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971665-4848-4064-B695-9BB30CE8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673F-B1EE-4413-833F-C82538DD6F0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F0F309-35C5-42F1-BD40-92F37261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3C9275-5390-4667-BFDF-B6A91804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942C-4104-4C89-A7FC-42203E2C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2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7373C-5B6E-4318-A28F-281D3C05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7EB9E-8CCC-4E03-A872-F8C32131C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E180EA-7AC9-4342-B41C-D1A94503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673F-B1EE-4413-833F-C82538DD6F0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5EDCD-94CD-49CD-B5D1-8878E794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E0F49-86E0-4A64-BE21-65726273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942C-4104-4C89-A7FC-42203E2C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0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1EDA5-4C44-4B55-8A18-246B8B14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7DE2EA-DED3-462C-A769-7ACE0A575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D53346-6E42-4360-B484-AB718B2AE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916202-CADF-4C3D-9A15-C2EE545D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673F-B1EE-4413-833F-C82538DD6F0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80B8C-682C-4FB8-BFD6-F4292B90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0C3BF5-C919-45E2-8A1E-7B970E92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942C-4104-4C89-A7FC-42203E2C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8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8C509-9DDD-4753-8437-F3E9C6A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9E5A72-9979-4D64-9751-BCFDC055C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5D3FE0-2760-4ED8-8743-710799D24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220F86-BD4F-4BC3-8695-B58D3FEAC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33F636-3E10-4908-972C-684E43BBD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4CEFB1-9471-4021-8341-1CC57CD6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673F-B1EE-4413-833F-C82538DD6F0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F12E16-F6B5-442B-8E4A-698F9926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309DD0-81A3-47BB-AC64-91C9849D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942C-4104-4C89-A7FC-42203E2C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6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17698-59C0-43B1-9FB4-629662FD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2AC069-7A00-490F-BE56-54FD8BCB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673F-B1EE-4413-833F-C82538DD6F0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FEC349-CEF9-4E38-B1F2-86568461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15D96D-59E1-4F5E-99BC-314F4288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942C-4104-4C89-A7FC-42203E2C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6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2BAA5F-DE28-4FE7-AD12-F67349DE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673F-B1EE-4413-833F-C82538DD6F0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4B5E9C-D439-4063-9D77-D36A8721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F21024-6654-47ED-A6B7-09D62F5E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942C-4104-4C89-A7FC-42203E2C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4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7E60-0498-44F4-A67E-7BE546EA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EBFFF-B823-4792-9EE7-114CB664F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FAD06C-7EC5-4615-9FD8-52C6D45D4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73C866-CFAD-4D87-8C68-A79AEB3F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673F-B1EE-4413-833F-C82538DD6F0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2D01E-3FE9-4962-A620-2210FCDC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12525E-A0ED-4FC5-B389-E5618BF0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942C-4104-4C89-A7FC-42203E2C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8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9CAC5-8AB7-4B84-B13B-94DC9CE8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6FC721-FBD8-400C-AFC9-136D02ED4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7974B1-9C84-4654-BB63-7A8160146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47F5E-7710-4B7F-A6D7-D3F19C5A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673F-B1EE-4413-833F-C82538DD6F0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52E34B-A995-4790-906B-085674D2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41A4CA-B37C-4BE3-8D06-56430B8E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942C-4104-4C89-A7FC-42203E2C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9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384AA-94AA-469C-AFD2-B3697D8D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13984F-1844-4BCC-A51F-D29C643F8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8A4D04-3125-4920-9B70-1619A1A00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E673F-B1EE-4413-833F-C82538DD6F04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6D3318-710F-49BD-A4B7-DB3AF86CC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4F802-87EB-4B70-A582-62DED486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8942C-4104-4C89-A7FC-42203E2C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7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072CCE-4C45-4F8B-A762-18DCCE70F82E}"/>
              </a:ext>
            </a:extLst>
          </p:cNvPr>
          <p:cNvSpPr/>
          <p:nvPr/>
        </p:nvSpPr>
        <p:spPr>
          <a:xfrm>
            <a:off x="397238" y="2252960"/>
            <a:ext cx="114816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МАСТЕР КЛАСС </a:t>
            </a:r>
          </a:p>
          <a:p>
            <a:pPr algn="ctr"/>
            <a:r>
              <a:rPr lang="ru-RU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КАК ОТРАБАТЫВАТЬ ВОЗРАЖЕНИЯ ПРОДАВЦА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00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FD389C-71BC-4946-8268-DB931F3081B7}"/>
              </a:ext>
            </a:extLst>
          </p:cNvPr>
          <p:cNvSpPr/>
          <p:nvPr/>
        </p:nvSpPr>
        <p:spPr>
          <a:xfrm>
            <a:off x="488721" y="224135"/>
            <a:ext cx="11500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 чем базируются ответы на возражения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FFA23F-F2F2-412B-92A7-11E7B38256B2}"/>
              </a:ext>
            </a:extLst>
          </p:cNvPr>
          <p:cNvSpPr/>
          <p:nvPr/>
        </p:nvSpPr>
        <p:spPr>
          <a:xfrm>
            <a:off x="4842284" y="3044279"/>
            <a:ext cx="22443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СЕЙЧАС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303954-BCE8-4B2C-9DF6-727C8E95B08A}"/>
              </a:ext>
            </a:extLst>
          </p:cNvPr>
          <p:cNvSpPr txBox="1"/>
          <p:nvPr/>
        </p:nvSpPr>
        <p:spPr>
          <a:xfrm>
            <a:off x="1140028" y="1932829"/>
            <a:ext cx="106042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ОБЩИЕ ПРЕИМУЩЕСТВА КОМПАНИИ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СТАНДАРТНЫЕ ВЫГОДЫ РАБОТЫ ПО ДОГОВОРУ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ДЕЙСТВИЯ, КОТОРЫЕ БУДЕТ СОВЕРШАТЬ АГЕНТ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3BB8F5-7BCE-4B3D-8E48-F4E189DE202D}"/>
              </a:ext>
            </a:extLst>
          </p:cNvPr>
          <p:cNvSpPr/>
          <p:nvPr/>
        </p:nvSpPr>
        <p:spPr>
          <a:xfrm>
            <a:off x="4737509" y="1309985"/>
            <a:ext cx="22443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РАНЬШЕ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695FBD-1869-4595-AAEC-C53CF7CFE909}"/>
              </a:ext>
            </a:extLst>
          </p:cNvPr>
          <p:cNvSpPr txBox="1"/>
          <p:nvPr/>
        </p:nvSpPr>
        <p:spPr>
          <a:xfrm>
            <a:off x="1140028" y="3813720"/>
            <a:ext cx="91249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ПОНИМАНИЕ ПОТРЕБНОСТЕЙ КЛИЕНТА / ОТЛИЧИЕ ИХ ОТ ЗАПРОСА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ПОИСК И ФОРМИРОВАНИЕ ТРИГГЕРОВ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ПРИВЯЗКА ПРЕИМУЩЕСТВ РАБОТЫ К ПЕРСОНАЛЬНОЙ СИТУАЦИИ КЛИЕНТА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ПОДЕЛИТЬСЯ С КЛИЕНТОМ «ПРОФЕССИОНАЛЬНОЙ КУХНЕЙ», ЧТОБЫ ОН БОЛЬШЕ ПОНИМАЛ И ДОВЕРЯЛ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ОБРИСОВКА СИТУАЦИИ КЛИЕНТУ С ДВУХ СТОРОН – ЧТО БУДЕТ ЕСЛИ ЗАКЛЮЧИТ ДОГОВОР / ЧТО БУДЕТ ЕСЛИ ПРОДОЛЖИТ САМ ИЛИ СО ВСЕМИ АН</a:t>
            </a:r>
          </a:p>
        </p:txBody>
      </p:sp>
    </p:spTree>
    <p:extLst>
      <p:ext uri="{BB962C8B-B14F-4D97-AF65-F5344CB8AC3E}">
        <p14:creationId xmlns:p14="http://schemas.microsoft.com/office/powerpoint/2010/main" val="258916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023AE6-0096-4828-9066-52AB31C0B97F}"/>
              </a:ext>
            </a:extLst>
          </p:cNvPr>
          <p:cNvSpPr/>
          <p:nvPr/>
        </p:nvSpPr>
        <p:spPr>
          <a:xfrm>
            <a:off x="559116" y="404831"/>
            <a:ext cx="11489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ТЕХНИКИ РАБОТЫ С ВОЗРАЖЕНИЯМИ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733D54-FAE6-4102-B63F-3F568665E0D6}"/>
              </a:ext>
            </a:extLst>
          </p:cNvPr>
          <p:cNvSpPr/>
          <p:nvPr/>
        </p:nvSpPr>
        <p:spPr>
          <a:xfrm>
            <a:off x="1200843" y="1841153"/>
            <a:ext cx="34657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УСЛОВНОЕ СОГЛАСИЕ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50A771-BCA6-466D-93A0-F5BE7CBF5E7D}"/>
              </a:ext>
            </a:extLst>
          </p:cNvPr>
          <p:cNvSpPr/>
          <p:nvPr/>
        </p:nvSpPr>
        <p:spPr>
          <a:xfrm>
            <a:off x="7178002" y="1891010"/>
            <a:ext cx="36709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ТЕХНИКА «И ЧТО?»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A1146A-7CD6-4388-A85B-C5953A443C36}"/>
              </a:ext>
            </a:extLst>
          </p:cNvPr>
          <p:cNvSpPr/>
          <p:nvPr/>
        </p:nvSpPr>
        <p:spPr>
          <a:xfrm>
            <a:off x="1622708" y="3860809"/>
            <a:ext cx="2622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ВСТАТЬ НА ПОЗИЦИЮ КЛИЕНТА</a:t>
            </a:r>
          </a:p>
          <a:p>
            <a:pPr algn="ctr"/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ДАТЬ МЕСТО ЕГО ЛЮБОМУ МНЕНИЮ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1F6B15-8A44-4A35-8C88-85D3E083F6F1}"/>
              </a:ext>
            </a:extLst>
          </p:cNvPr>
          <p:cNvSpPr/>
          <p:nvPr/>
        </p:nvSpPr>
        <p:spPr>
          <a:xfrm>
            <a:off x="960036" y="4622809"/>
            <a:ext cx="39473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ПОНИМАЮ.. СОГЛАСЕН…ДА ТАКОЕ МНЕНИЕ СУЩЕСТВУЕТ</a:t>
            </a:r>
          </a:p>
          <a:p>
            <a:pPr algn="ctr"/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МНОГИЕ КЛИЕНТЫ ТАК ДУМАЮТ…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3EE938D-B04E-467D-BCC8-86A300E6355E}"/>
              </a:ext>
            </a:extLst>
          </p:cNvPr>
          <p:cNvSpPr/>
          <p:nvPr/>
        </p:nvSpPr>
        <p:spPr>
          <a:xfrm>
            <a:off x="344900" y="5268276"/>
            <a:ext cx="5177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ОДНАКО НА ПРАКТИКЕ.. С ДРУГОЙ СТОРОНЫ.. И ВСЕ ЖЕ.. И ТЕМ НЕ МЕНЕЕ… </a:t>
            </a: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FB93DA-5E65-4296-8043-3B8C2D57CC57}"/>
              </a:ext>
            </a:extLst>
          </p:cNvPr>
          <p:cNvSpPr/>
          <p:nvPr/>
        </p:nvSpPr>
        <p:spPr>
          <a:xfrm>
            <a:off x="7775858" y="3860808"/>
            <a:ext cx="262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ТЕХНИКА РАСПАКОВКИ АРГУМЕНТОВ И ПРИВЯЗКА К ИНДИВИДУАЛЬНОЙ СИТУАЦИИ КЛИЕНТА</a:t>
            </a: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75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7C1AF7-C5E6-4319-B80C-CE01A1266C87}"/>
              </a:ext>
            </a:extLst>
          </p:cNvPr>
          <p:cNvSpPr/>
          <p:nvPr/>
        </p:nvSpPr>
        <p:spPr>
          <a:xfrm>
            <a:off x="533584" y="424160"/>
            <a:ext cx="114964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ПРИВОДИТЕ ПОКУПАТЕЛЯ Я ЗАПЛАЧУ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061C40-556D-46AB-92B8-5EDC4D39B672}"/>
              </a:ext>
            </a:extLst>
          </p:cNvPr>
          <p:cNvSpPr/>
          <p:nvPr/>
        </p:nvSpPr>
        <p:spPr>
          <a:xfrm>
            <a:off x="1201701" y="1070491"/>
            <a:ext cx="10160256" cy="5128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Согласна, есть такие агентства, которые обещают привести клиентов без договора, однако на практике результата от таких обещаний мало. По двум причинам: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Во-первых, риэлторы на такие квартиры ведут своих клиентов в последнюю очередь, так как эти варианты с повышенными рисками (нет договора, нет гарантий, нет глубоко понимания ситуации клиента, есть риск что клиенты договорятся сами). Поэтому когда появляется покупатель , сначала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агенты показывают ему эксклюзивные варианты, потом бездоговорные объекты с хорошей комиссией и определенным уровнем доверия к продавцу, и только потом на все остальные.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однозначно уменьшает поток покупателей, и собственники чаще всего просто теряют возможность получить нужного покупателя и хорошее предложение по цене, т.к.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бОльшая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часть клиентов до них просто не доходит. А те, кто все же придет, будут со своим риэлтором стараться получить выгодные для себя условия, т.е. торг!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 с профессиональным агентством,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создавать самый большой спрос на объект, за счет того, что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покупателям он предлагается в первую очередь, так как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приоритетной продаже! У нас в компании за неделю поступает более 150 заявок от покупателей,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эксклюзивные объекты всегда продаются по высокой цене на рынке!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поэтому я и вам предлагаю нанять меня и продать свой объект по хорошей цене! Подписываем?</a:t>
            </a:r>
          </a:p>
        </p:txBody>
      </p:sp>
    </p:spTree>
    <p:extLst>
      <p:ext uri="{BB962C8B-B14F-4D97-AF65-F5344CB8AC3E}">
        <p14:creationId xmlns:p14="http://schemas.microsoft.com/office/powerpoint/2010/main" val="371346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7C1AF7-C5E6-4319-B80C-CE01A1266C87}"/>
              </a:ext>
            </a:extLst>
          </p:cNvPr>
          <p:cNvSpPr/>
          <p:nvPr/>
        </p:nvSpPr>
        <p:spPr>
          <a:xfrm>
            <a:off x="533584" y="424160"/>
            <a:ext cx="114964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Я САМ ПРОДАМ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D08F2CD-A833-4601-B63D-F994BF9A2BBA}"/>
              </a:ext>
            </a:extLst>
          </p:cNvPr>
          <p:cNvSpPr txBox="1"/>
          <p:nvPr/>
        </p:nvSpPr>
        <p:spPr>
          <a:xfrm>
            <a:off x="688595" y="1070491"/>
            <a:ext cx="11186468" cy="5114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Да, многие собственники действительно пробуют вначале продать квартиру самостоятельно, однако самим найти покупателя получается примерно у 2-3% продавцов.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реальности рынок недвижимости сейчас работает так: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Рисуем.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Вам звонят только на ваш объект, в агентстве таких объектов может быть в 10 раз больше, и соответственно больше звонков именно у агентов.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Вам звонят в основном риэлторы, чтобы попробовать заключить с вами договор, а в агентство звонят только прямые покупатели или те же риэлторы, но уже с реальными клиентами.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собственников ресурс поиска –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авито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еще пару агрегаторов, у агентства – входящий трафик со всех объектов, это в среднем более 100 заявок в неделю, + клиенты которые продают и покупают с агентством, + покупатели, которые одобряли ипотеку в компании и подбирают жилье тоже с компанией, + клиенты от партнеров с других городов. Все эти ресурсы помогают увеличить количество показов объекта и получить за него самое высокое предложение от покупателей.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поэтому я предлагаю начать со мной сотрудничество, получить лучшего покупателя на ваш объект, и вы могли бы достичь своей цели. Что скажите?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89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9847A9-A1E5-4271-A9DB-962E515284F9}"/>
              </a:ext>
            </a:extLst>
          </p:cNvPr>
          <p:cNvSpPr/>
          <p:nvPr/>
        </p:nvSpPr>
        <p:spPr>
          <a:xfrm>
            <a:off x="609601" y="445406"/>
            <a:ext cx="113823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 ВАС ДОРОГО, ДРУГИЕ БЕРУТ МЕНЬШЕ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63C21A-9C66-4DC9-8CF1-A03DF007A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08" y="1214847"/>
            <a:ext cx="2370433" cy="51391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901517-17CB-40C0-A314-720C7ADE1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4" y="1273448"/>
            <a:ext cx="2370432" cy="51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1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B67228-D844-4628-AC4E-38DD479E8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ru-RU" dirty="0"/>
              <a:t>запишите 5 пунктов, которые сегодня стали для вас полезными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938132-A7A6-4C3A-BD66-68296E37D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2" y="2949902"/>
            <a:ext cx="4543425" cy="266984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34DBF6-9C0A-453C-BC6C-38C501E4CE49}"/>
              </a:ext>
            </a:extLst>
          </p:cNvPr>
          <p:cNvSpPr/>
          <p:nvPr/>
        </p:nvSpPr>
        <p:spPr>
          <a:xfrm>
            <a:off x="838200" y="481310"/>
            <a:ext cx="1112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 завершение с</a:t>
            </a:r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делаем упражнение</a:t>
            </a:r>
          </a:p>
        </p:txBody>
      </p:sp>
    </p:spTree>
    <p:extLst>
      <p:ext uri="{BB962C8B-B14F-4D97-AF65-F5344CB8AC3E}">
        <p14:creationId xmlns:p14="http://schemas.microsoft.com/office/powerpoint/2010/main" val="2226688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E5A7E6-67B7-451A-B5DF-2E5A4D740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5" b="16978"/>
          <a:stretch/>
        </p:blipFill>
        <p:spPr>
          <a:xfrm>
            <a:off x="7381875" y="1905863"/>
            <a:ext cx="3200400" cy="346623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64CFD7-6F29-4E09-922A-583D749E2C4B}"/>
              </a:ext>
            </a:extLst>
          </p:cNvPr>
          <p:cNvSpPr/>
          <p:nvPr/>
        </p:nvSpPr>
        <p:spPr>
          <a:xfrm>
            <a:off x="1047600" y="151537"/>
            <a:ext cx="10230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Всем спасибо за участие</a:t>
            </a:r>
            <a:br>
              <a:rPr lang="ru-RU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Закрывайте возражения с умом!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21A1D8-7738-4D00-BE09-8455512AD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33" t="1" r="-1155" b="-993"/>
          <a:stretch/>
        </p:blipFill>
        <p:spPr>
          <a:xfrm>
            <a:off x="2410120" y="1932328"/>
            <a:ext cx="3347667" cy="341330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F1C353-9C4A-4E30-919B-06AC610B06FE}"/>
              </a:ext>
            </a:extLst>
          </p:cNvPr>
          <p:cNvSpPr/>
          <p:nvPr/>
        </p:nvSpPr>
        <p:spPr>
          <a:xfrm>
            <a:off x="3349271" y="5345635"/>
            <a:ext cx="54934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Встречаемся на тренингах!</a:t>
            </a:r>
          </a:p>
          <a:p>
            <a:pPr algn="ctr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Ксения Подольских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81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0BA4EC-7EFF-4245-B77C-F8008D8A7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42" y="1314450"/>
            <a:ext cx="3395158" cy="419161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011730-D1F0-4447-A0C2-C7FEE1A27DC3}"/>
              </a:ext>
            </a:extLst>
          </p:cNvPr>
          <p:cNvSpPr/>
          <p:nvPr/>
        </p:nvSpPr>
        <p:spPr>
          <a:xfrm>
            <a:off x="751247" y="1213147"/>
            <a:ext cx="768329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недвижимости более 13 лет. Работала в 2-х крупнейших региональных компаниях Области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Прошла путь с юриста до руководителя по развитию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Дважды «взращивала» отделы продаж с 0 доводила до 120 % выполнения финансового плана продаж отделом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настоящее время являюсь преподавателем в гильдии риэлторов. Работаю с ведущими агентствами нашей области. Веду авторские тренинги и курсы.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Обучила более 1500 тысяч агентов и более 30 руководителей отделов продаж</a:t>
            </a:r>
          </a:p>
          <a:p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9A61C5-63AD-48B5-8AE3-CE4644E2F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59" y="438884"/>
            <a:ext cx="1116884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3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E97001-F762-461A-A69A-0E2F8A58F187}"/>
              </a:ext>
            </a:extLst>
          </p:cNvPr>
          <p:cNvSpPr/>
          <p:nvPr/>
        </p:nvSpPr>
        <p:spPr>
          <a:xfrm>
            <a:off x="382384" y="2967335"/>
            <a:ext cx="11427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ЧТО ТАКОЕ ВОЗРАЖЕНИЯ КЛИЕНТОВ?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D6E59C-747C-4DF7-A92A-CCB1D491B20E}"/>
              </a:ext>
            </a:extLst>
          </p:cNvPr>
          <p:cNvSpPr txBox="1"/>
          <p:nvPr/>
        </p:nvSpPr>
        <p:spPr>
          <a:xfrm>
            <a:off x="2933700" y="3003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Начнем с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309793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5C08AF-65B6-4A71-9E2C-E2577B9AD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21" y="2575520"/>
            <a:ext cx="8525415" cy="319320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2C23C0-8754-4B4D-9B65-BC8368917DC4}"/>
              </a:ext>
            </a:extLst>
          </p:cNvPr>
          <p:cNvSpPr/>
          <p:nvPr/>
        </p:nvSpPr>
        <p:spPr>
          <a:xfrm>
            <a:off x="2773617" y="261170"/>
            <a:ext cx="7058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Возражение клиента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BC1EB-A5B9-47BE-A7DB-324FE577426A}"/>
              </a:ext>
            </a:extLst>
          </p:cNvPr>
          <p:cNvSpPr txBox="1"/>
          <p:nvPr/>
        </p:nvSpPr>
        <p:spPr>
          <a:xfrm>
            <a:off x="1924050" y="1320185"/>
            <a:ext cx="94678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это причина, которая мешает клиенту совершить целевое действие, в нашем случае  - подписать договор.</a:t>
            </a:r>
          </a:p>
        </p:txBody>
      </p:sp>
    </p:spTree>
    <p:extLst>
      <p:ext uri="{BB962C8B-B14F-4D97-AF65-F5344CB8AC3E}">
        <p14:creationId xmlns:p14="http://schemas.microsoft.com/office/powerpoint/2010/main" val="137055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410014-142B-4CF5-814F-078E706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5461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Отработка возражений — процесс убеждения с помощью аргументов и психологических приемов (</a:t>
            </a:r>
            <a:r>
              <a:rPr lang="ru-RU" dirty="0" err="1"/>
              <a:t>отзеркаливание</a:t>
            </a:r>
            <a:r>
              <a:rPr lang="ru-RU" dirty="0"/>
              <a:t>, конгруэнтность, вербализация чувств и </a:t>
            </a:r>
            <a:r>
              <a:rPr lang="ru-RU" dirty="0" err="1"/>
              <a:t>тд</a:t>
            </a:r>
            <a:r>
              <a:rPr lang="ru-RU" dirty="0"/>
              <a:t>), который помогает донести до клиента мысль, что ваша услуга ему нужна. По факту, после закрытия возражения, у клиента в голове должен быть ответ на 2 вопроса «Зачем мне риэлтор?» и «Что будет, если я продолжу продавать  сам или со всеми АН?»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BEA361-4E9F-464E-8713-BF82D1A310E0}"/>
              </a:ext>
            </a:extLst>
          </p:cNvPr>
          <p:cNvSpPr/>
          <p:nvPr/>
        </p:nvSpPr>
        <p:spPr>
          <a:xfrm>
            <a:off x="887272" y="373852"/>
            <a:ext cx="10417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Что такое отработка возражений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1F1A4B-E4B8-439D-9745-3226D65C0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03" y="3894032"/>
            <a:ext cx="4948237" cy="23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9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DB2028-EFC8-4F97-85DF-960492CFDC5A}"/>
              </a:ext>
            </a:extLst>
          </p:cNvPr>
          <p:cNvSpPr/>
          <p:nvPr/>
        </p:nvSpPr>
        <p:spPr>
          <a:xfrm>
            <a:off x="443488" y="633710"/>
            <a:ext cx="120247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Когда возникают возражения клиентов?</a:t>
            </a:r>
            <a:endParaRPr lang="ru-RU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61376C-7C66-46FD-85B6-E4D9F7CE3F80}"/>
              </a:ext>
            </a:extLst>
          </p:cNvPr>
          <p:cNvSpPr/>
          <p:nvPr/>
        </p:nvSpPr>
        <p:spPr>
          <a:xfrm rot="10800000" flipV="1">
            <a:off x="1602868" y="1792635"/>
            <a:ext cx="970597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</a:rPr>
              <a:t>Чаще всего возражения появляются во время первого контакта, после презентации услуги и в момент заключения сделки. </a:t>
            </a:r>
          </a:p>
          <a:p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b="0" i="0" dirty="0">
                <a:solidFill>
                  <a:srgbClr val="000000"/>
                </a:solidFill>
                <a:effectLst/>
              </a:rPr>
              <a:t>Если не знать, как отвечать на возражения, клиент уйдет. Отработка не гарантирует закрытие сделок на 100%, но улучшает коммуникацию и увеличивает общий процент продаж.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72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CF4530-D3C2-4438-B149-6A675F1D29D0}"/>
              </a:ext>
            </a:extLst>
          </p:cNvPr>
          <p:cNvSpPr/>
          <p:nvPr/>
        </p:nvSpPr>
        <p:spPr>
          <a:xfrm>
            <a:off x="1048322" y="2318406"/>
            <a:ext cx="108032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Когда и при каких условиях максимально эффективно закрывать возражения?</a:t>
            </a:r>
          </a:p>
        </p:txBody>
      </p:sp>
    </p:spTree>
    <p:extLst>
      <p:ext uri="{BB962C8B-B14F-4D97-AF65-F5344CB8AC3E}">
        <p14:creationId xmlns:p14="http://schemas.microsoft.com/office/powerpoint/2010/main" val="411278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CF4530-D3C2-4438-B149-6A675F1D29D0}"/>
              </a:ext>
            </a:extLst>
          </p:cNvPr>
          <p:cNvSpPr/>
          <p:nvPr/>
        </p:nvSpPr>
        <p:spPr>
          <a:xfrm>
            <a:off x="694361" y="568264"/>
            <a:ext cx="108032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Когда и при каких условиях максимально эффективно закрывать возражения?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CD1144-1BC7-40AF-B954-0F864B60A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59" y="1971675"/>
            <a:ext cx="8431281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57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023AE6-0096-4828-9066-52AB31C0B97F}"/>
              </a:ext>
            </a:extLst>
          </p:cNvPr>
          <p:cNvSpPr/>
          <p:nvPr/>
        </p:nvSpPr>
        <p:spPr>
          <a:xfrm>
            <a:off x="1301249" y="404831"/>
            <a:ext cx="10004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 ПОДХОДА К ОТРАБОТКЕ ВОЗРАЖЕНИЙ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60B0E0-1A74-4E7F-BD60-8A35B9C8C2AB}"/>
              </a:ext>
            </a:extLst>
          </p:cNvPr>
          <p:cNvSpPr/>
          <p:nvPr/>
        </p:nvSpPr>
        <p:spPr>
          <a:xfrm>
            <a:off x="1191521" y="1910060"/>
            <a:ext cx="5370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ОБЩИЙ ПОДХОД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7E1B1E-815D-4694-BE2B-960D88D45846}"/>
              </a:ext>
            </a:extLst>
          </p:cNvPr>
          <p:cNvSpPr/>
          <p:nvPr/>
        </p:nvSpPr>
        <p:spPr>
          <a:xfrm>
            <a:off x="3236331" y="3891260"/>
            <a:ext cx="8069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ПЕРСОНАЛЬНЫЙ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2544981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867</Words>
  <Application>Microsoft Office PowerPoint</Application>
  <PresentationFormat>Широкоэкранный</PresentationFormat>
  <Paragraphs>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Триггер это</dc:title>
  <dc:creator>Elena</dc:creator>
  <cp:lastModifiedBy>Elena</cp:lastModifiedBy>
  <cp:revision>19</cp:revision>
  <dcterms:created xsi:type="dcterms:W3CDTF">2022-06-28T11:51:44Z</dcterms:created>
  <dcterms:modified xsi:type="dcterms:W3CDTF">2024-01-12T14:59:46Z</dcterms:modified>
</cp:coreProperties>
</file>