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handoutMasterIdLst>
    <p:handoutMasterId r:id="rId48"/>
  </p:handoutMasterIdLst>
  <p:sldIdLst>
    <p:sldId id="256" r:id="rId2"/>
    <p:sldId id="333" r:id="rId3"/>
    <p:sldId id="266" r:id="rId4"/>
    <p:sldId id="335" r:id="rId5"/>
    <p:sldId id="267" r:id="rId6"/>
    <p:sldId id="258" r:id="rId7"/>
    <p:sldId id="259" r:id="rId8"/>
    <p:sldId id="260" r:id="rId9"/>
    <p:sldId id="268" r:id="rId10"/>
    <p:sldId id="270" r:id="rId11"/>
    <p:sldId id="271" r:id="rId12"/>
    <p:sldId id="262" r:id="rId13"/>
    <p:sldId id="263" r:id="rId14"/>
    <p:sldId id="279" r:id="rId15"/>
    <p:sldId id="272" r:id="rId16"/>
    <p:sldId id="273" r:id="rId17"/>
    <p:sldId id="280" r:id="rId18"/>
    <p:sldId id="274" r:id="rId19"/>
    <p:sldId id="275" r:id="rId20"/>
    <p:sldId id="276" r:id="rId21"/>
    <p:sldId id="277" r:id="rId22"/>
    <p:sldId id="285" r:id="rId23"/>
    <p:sldId id="278" r:id="rId24"/>
    <p:sldId id="281" r:id="rId25"/>
    <p:sldId id="282" r:id="rId26"/>
    <p:sldId id="286" r:id="rId27"/>
    <p:sldId id="283" r:id="rId28"/>
    <p:sldId id="284" r:id="rId29"/>
    <p:sldId id="288" r:id="rId30"/>
    <p:sldId id="331" r:id="rId31"/>
    <p:sldId id="290" r:id="rId32"/>
    <p:sldId id="291" r:id="rId33"/>
    <p:sldId id="300" r:id="rId34"/>
    <p:sldId id="312" r:id="rId35"/>
    <p:sldId id="327" r:id="rId36"/>
    <p:sldId id="311" r:id="rId37"/>
    <p:sldId id="301" r:id="rId38"/>
    <p:sldId id="313" r:id="rId39"/>
    <p:sldId id="314" r:id="rId40"/>
    <p:sldId id="318" r:id="rId41"/>
    <p:sldId id="315" r:id="rId42"/>
    <p:sldId id="316" r:id="rId43"/>
    <p:sldId id="317" r:id="rId44"/>
    <p:sldId id="322" r:id="rId45"/>
    <p:sldId id="330" r:id="rId46"/>
    <p:sldId id="334" r:id="rId47"/>
  </p:sldIdLst>
  <p:sldSz cx="9144000" cy="5143500" type="screen16x9"/>
  <p:notesSz cx="6761163" cy="9942513"/>
  <p:defaultTextStyle>
    <a:defPPr>
      <a:defRPr lang="ru-R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11" autoAdjust="0"/>
  </p:normalViewPr>
  <p:slideViewPr>
    <p:cSldViewPr snapToGrid="0" snapToObjects="1">
      <p:cViewPr>
        <p:scale>
          <a:sx n="100" d="100"/>
          <a:sy n="100" d="100"/>
        </p:scale>
        <p:origin x="-52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44ED07-8AE5-4DAF-8F75-4D9E35368B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6CB628-00EB-4198-9D33-AC64BE0F504F}">
      <dgm:prSet phldrT="[Текст]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ru-RU" dirty="0" smtClean="0"/>
            <a:t>КЛИЕНТ</a:t>
          </a:r>
          <a:endParaRPr lang="ru-RU" dirty="0"/>
        </a:p>
      </dgm:t>
    </dgm:pt>
    <dgm:pt modelId="{A9127166-7080-4F5B-B7AB-367E9ED25CB9}" type="parTrans" cxnId="{95817685-7E0F-4FFB-8C4D-6D69715DC353}">
      <dgm:prSet/>
      <dgm:spPr/>
      <dgm:t>
        <a:bodyPr/>
        <a:lstStyle/>
        <a:p>
          <a:endParaRPr lang="ru-RU"/>
        </a:p>
      </dgm:t>
    </dgm:pt>
    <dgm:pt modelId="{09A337D6-2D8F-40E9-8F34-990B93A714E4}" type="sibTrans" cxnId="{95817685-7E0F-4FFB-8C4D-6D69715DC353}">
      <dgm:prSet/>
      <dgm:spPr>
        <a:solidFill>
          <a:srgbClr val="008E40"/>
        </a:solidFill>
      </dgm:spPr>
      <dgm:t>
        <a:bodyPr/>
        <a:lstStyle/>
        <a:p>
          <a:endParaRPr lang="ru-RU" dirty="0">
            <a:solidFill>
              <a:srgbClr val="339933"/>
            </a:solidFill>
          </a:endParaRPr>
        </a:p>
      </dgm:t>
    </dgm:pt>
    <dgm:pt modelId="{654F63FB-8DAB-4525-9EBA-7BFC32B04E03}">
      <dgm:prSet phldrT="[Текст]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ru-RU" dirty="0" smtClean="0"/>
            <a:t>ДИРЕКТОР</a:t>
          </a:r>
          <a:endParaRPr lang="ru-RU" dirty="0"/>
        </a:p>
      </dgm:t>
    </dgm:pt>
    <dgm:pt modelId="{630613F0-09CA-4509-8996-181F3F5588BA}" type="parTrans" cxnId="{D08A5866-7F63-40F2-8F47-112464157888}">
      <dgm:prSet/>
      <dgm:spPr/>
      <dgm:t>
        <a:bodyPr/>
        <a:lstStyle/>
        <a:p>
          <a:endParaRPr lang="ru-RU"/>
        </a:p>
      </dgm:t>
    </dgm:pt>
    <dgm:pt modelId="{8867279A-4AD2-415F-BE55-4100AA15C07E}" type="sibTrans" cxnId="{D08A5866-7F63-40F2-8F47-112464157888}">
      <dgm:prSet/>
      <dgm:spPr>
        <a:solidFill>
          <a:srgbClr val="008E40"/>
        </a:solidFill>
      </dgm:spPr>
      <dgm:t>
        <a:bodyPr/>
        <a:lstStyle/>
        <a:p>
          <a:endParaRPr lang="ru-RU" dirty="0"/>
        </a:p>
      </dgm:t>
    </dgm:pt>
    <dgm:pt modelId="{7182B7B1-DB02-4F26-ABC1-954F16556689}">
      <dgm:prSet phldrT="[Текст]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ru-RU" dirty="0" smtClean="0"/>
            <a:t>ДИРЕКТОР КОМПАНИИ ПАРТНЕРА</a:t>
          </a:r>
          <a:endParaRPr lang="ru-RU" dirty="0"/>
        </a:p>
      </dgm:t>
    </dgm:pt>
    <dgm:pt modelId="{32B6B0E1-D25C-49F1-9C08-8F60C27948BE}" type="parTrans" cxnId="{46DE846F-2F75-49D2-8B92-D101345B45D6}">
      <dgm:prSet/>
      <dgm:spPr/>
      <dgm:t>
        <a:bodyPr/>
        <a:lstStyle/>
        <a:p>
          <a:endParaRPr lang="ru-RU"/>
        </a:p>
      </dgm:t>
    </dgm:pt>
    <dgm:pt modelId="{92936FDA-F5B1-473E-8DC6-5A81A8DE9058}" type="sibTrans" cxnId="{46DE846F-2F75-49D2-8B92-D101345B45D6}">
      <dgm:prSet/>
      <dgm:spPr>
        <a:solidFill>
          <a:srgbClr val="008E40"/>
        </a:solidFill>
      </dgm:spPr>
      <dgm:t>
        <a:bodyPr/>
        <a:lstStyle/>
        <a:p>
          <a:endParaRPr lang="ru-RU" dirty="0"/>
        </a:p>
      </dgm:t>
    </dgm:pt>
    <dgm:pt modelId="{9A4246F6-FA14-4CCF-8D15-40A71F705142}">
      <dgm:prSet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ru-RU" dirty="0" smtClean="0"/>
            <a:t>СОТРУДНИК</a:t>
          </a:r>
        </a:p>
      </dgm:t>
    </dgm:pt>
    <dgm:pt modelId="{E12AB3C4-EDC1-4001-A488-44FAF96FD2F8}" type="parTrans" cxnId="{9CCB3CBB-D851-440F-A2BD-A935CB4C74C9}">
      <dgm:prSet/>
      <dgm:spPr/>
      <dgm:t>
        <a:bodyPr/>
        <a:lstStyle/>
        <a:p>
          <a:endParaRPr lang="ru-RU"/>
        </a:p>
      </dgm:t>
    </dgm:pt>
    <dgm:pt modelId="{CF7608FF-A07A-4273-AB82-D94B47812BB4}" type="sibTrans" cxnId="{9CCB3CBB-D851-440F-A2BD-A935CB4C74C9}">
      <dgm:prSet/>
      <dgm:spPr>
        <a:solidFill>
          <a:srgbClr val="008E40"/>
        </a:solidFill>
      </dgm:spPr>
      <dgm:t>
        <a:bodyPr/>
        <a:lstStyle/>
        <a:p>
          <a:endParaRPr lang="ru-RU" dirty="0"/>
        </a:p>
      </dgm:t>
    </dgm:pt>
    <dgm:pt modelId="{2760BD68-46B6-48CB-99A8-CC061207318E}">
      <dgm:prSet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ru-RU" dirty="0" smtClean="0"/>
            <a:t>СОТРУДНИК КОМПАНИИ ПАРТНЕРА</a:t>
          </a:r>
        </a:p>
      </dgm:t>
    </dgm:pt>
    <dgm:pt modelId="{5BC1AE32-FF52-478C-8D9A-7EFD40DFD6DF}" type="parTrans" cxnId="{71FB87B7-86FC-41D9-B65B-195B3BD52E28}">
      <dgm:prSet/>
      <dgm:spPr/>
      <dgm:t>
        <a:bodyPr/>
        <a:lstStyle/>
        <a:p>
          <a:endParaRPr lang="ru-RU"/>
        </a:p>
      </dgm:t>
    </dgm:pt>
    <dgm:pt modelId="{8D5F7730-1A9C-485F-A6AF-02CCA5DA14E5}" type="sibTrans" cxnId="{71FB87B7-86FC-41D9-B65B-195B3BD52E28}">
      <dgm:prSet/>
      <dgm:spPr/>
      <dgm:t>
        <a:bodyPr/>
        <a:lstStyle/>
        <a:p>
          <a:endParaRPr lang="ru-RU"/>
        </a:p>
      </dgm:t>
    </dgm:pt>
    <dgm:pt modelId="{CAF6437C-D60A-4C96-9ACE-F3AE73E85058}" type="pres">
      <dgm:prSet presAssocID="{2244ED07-8AE5-4DAF-8F75-4D9E35368B2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20DE9A-7C6F-4277-823A-C0F6F7067861}" type="pres">
      <dgm:prSet presAssocID="{D86CB628-00EB-4198-9D33-AC64BE0F504F}" presName="node" presStyleLbl="node1" presStyleIdx="0" presStyleCnt="5" custLinFactNeighborX="47185" custLinFactNeighborY="-28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30FE72-57AD-47CE-BE83-98742D71905A}" type="pres">
      <dgm:prSet presAssocID="{09A337D6-2D8F-40E9-8F34-990B93A714E4}" presName="sibTrans" presStyleLbl="sibTrans2D1" presStyleIdx="0" presStyleCnt="4"/>
      <dgm:spPr/>
      <dgm:t>
        <a:bodyPr/>
        <a:lstStyle/>
        <a:p>
          <a:endParaRPr lang="ru-RU"/>
        </a:p>
      </dgm:t>
    </dgm:pt>
    <dgm:pt modelId="{8E49F0C0-5603-43FF-A69A-B7732B1CD76C}" type="pres">
      <dgm:prSet presAssocID="{09A337D6-2D8F-40E9-8F34-990B93A714E4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E6CABBC3-E7DC-4679-A520-08AAD2811FE3}" type="pres">
      <dgm:prSet presAssocID="{9A4246F6-FA14-4CCF-8D15-40A71F705142}" presName="node" presStyleLbl="node1" presStyleIdx="1" presStyleCnt="5" custLinFactX="24147" custLinFactNeighborX="100000" custLinFactNeighborY="-28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EA69CD-8F84-4B8F-869F-4A9342B0C82A}" type="pres">
      <dgm:prSet presAssocID="{CF7608FF-A07A-4273-AB82-D94B47812BB4}" presName="sibTrans" presStyleLbl="sibTrans2D1" presStyleIdx="1" presStyleCnt="4"/>
      <dgm:spPr/>
      <dgm:t>
        <a:bodyPr/>
        <a:lstStyle/>
        <a:p>
          <a:endParaRPr lang="ru-RU"/>
        </a:p>
      </dgm:t>
    </dgm:pt>
    <dgm:pt modelId="{AE1A7D06-BCEF-485B-B061-D5E8FF348F9E}" type="pres">
      <dgm:prSet presAssocID="{CF7608FF-A07A-4273-AB82-D94B47812BB4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C8646266-A20D-4459-ADFB-0C42B81C781D}" type="pres">
      <dgm:prSet presAssocID="{654F63FB-8DAB-4525-9EBA-7BFC32B04E03}" presName="node" presStyleLbl="node1" presStyleIdx="2" presStyleCnt="5" custLinFactX="66757" custLinFactNeighborX="100000" custLinFactNeighborY="50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DDE8D-793B-4F79-8352-6D4B024B40EB}" type="pres">
      <dgm:prSet presAssocID="{8867279A-4AD2-415F-BE55-4100AA15C07E}" presName="sibTrans" presStyleLbl="sibTrans2D1" presStyleIdx="2" presStyleCnt="4"/>
      <dgm:spPr/>
      <dgm:t>
        <a:bodyPr/>
        <a:lstStyle/>
        <a:p>
          <a:endParaRPr lang="ru-RU"/>
        </a:p>
      </dgm:t>
    </dgm:pt>
    <dgm:pt modelId="{DE0B35C9-32A7-41BB-AF41-1E79A75B9404}" type="pres">
      <dgm:prSet presAssocID="{8867279A-4AD2-415F-BE55-4100AA15C07E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3D2DE606-7962-474F-B1E6-02A29A73885E}" type="pres">
      <dgm:prSet presAssocID="{7182B7B1-DB02-4F26-ABC1-954F16556689}" presName="node" presStyleLbl="node1" presStyleIdx="3" presStyleCnt="5" custLinFactX="-135853" custLinFactY="58866" custLinFactNeighborX="-2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9E4458-B2E9-4C1C-949C-17AE052A5322}" type="pres">
      <dgm:prSet presAssocID="{92936FDA-F5B1-473E-8DC6-5A81A8DE9058}" presName="sibTrans" presStyleLbl="sibTrans2D1" presStyleIdx="3" presStyleCnt="4"/>
      <dgm:spPr/>
      <dgm:t>
        <a:bodyPr/>
        <a:lstStyle/>
        <a:p>
          <a:endParaRPr lang="ru-RU"/>
        </a:p>
      </dgm:t>
    </dgm:pt>
    <dgm:pt modelId="{46BF714D-5E41-4C65-9887-585DBDA4B6CB}" type="pres">
      <dgm:prSet presAssocID="{92936FDA-F5B1-473E-8DC6-5A81A8DE9058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09409A0D-986E-449D-9FEC-C084417CE31C}" type="pres">
      <dgm:prSet presAssocID="{2760BD68-46B6-48CB-99A8-CC061207318E}" presName="node" presStyleLbl="node1" presStyleIdx="4" presStyleCnt="5" custLinFactX="-381126" custLinFactY="62488" custLinFactNeighborX="-4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4AB701-541A-46F9-9A62-B279ECAC2CBE}" type="presOf" srcId="{654F63FB-8DAB-4525-9EBA-7BFC32B04E03}" destId="{C8646266-A20D-4459-ADFB-0C42B81C781D}" srcOrd="0" destOrd="0" presId="urn:microsoft.com/office/officeart/2005/8/layout/process1"/>
    <dgm:cxn modelId="{46DE846F-2F75-49D2-8B92-D101345B45D6}" srcId="{2244ED07-8AE5-4DAF-8F75-4D9E35368B2D}" destId="{7182B7B1-DB02-4F26-ABC1-954F16556689}" srcOrd="3" destOrd="0" parTransId="{32B6B0E1-D25C-49F1-9C08-8F60C27948BE}" sibTransId="{92936FDA-F5B1-473E-8DC6-5A81A8DE9058}"/>
    <dgm:cxn modelId="{ED4E5179-94DB-46CA-9224-142FB26C8325}" type="presOf" srcId="{D86CB628-00EB-4198-9D33-AC64BE0F504F}" destId="{6620DE9A-7C6F-4277-823A-C0F6F7067861}" srcOrd="0" destOrd="0" presId="urn:microsoft.com/office/officeart/2005/8/layout/process1"/>
    <dgm:cxn modelId="{71FB87B7-86FC-41D9-B65B-195B3BD52E28}" srcId="{2244ED07-8AE5-4DAF-8F75-4D9E35368B2D}" destId="{2760BD68-46B6-48CB-99A8-CC061207318E}" srcOrd="4" destOrd="0" parTransId="{5BC1AE32-FF52-478C-8D9A-7EFD40DFD6DF}" sibTransId="{8D5F7730-1A9C-485F-A6AF-02CCA5DA14E5}"/>
    <dgm:cxn modelId="{FE149114-C8BE-48A7-AF4E-4652DD269C4A}" type="presOf" srcId="{92936FDA-F5B1-473E-8DC6-5A81A8DE9058}" destId="{46BF714D-5E41-4C65-9887-585DBDA4B6CB}" srcOrd="1" destOrd="0" presId="urn:microsoft.com/office/officeart/2005/8/layout/process1"/>
    <dgm:cxn modelId="{8B17188A-7DCF-4B2B-90CD-E2E7022C2785}" type="presOf" srcId="{8867279A-4AD2-415F-BE55-4100AA15C07E}" destId="{DE0B35C9-32A7-41BB-AF41-1E79A75B9404}" srcOrd="1" destOrd="0" presId="urn:microsoft.com/office/officeart/2005/8/layout/process1"/>
    <dgm:cxn modelId="{37ADBFBD-41C5-4A6A-9946-CA4BB0185E47}" type="presOf" srcId="{2760BD68-46B6-48CB-99A8-CC061207318E}" destId="{09409A0D-986E-449D-9FEC-C084417CE31C}" srcOrd="0" destOrd="0" presId="urn:microsoft.com/office/officeart/2005/8/layout/process1"/>
    <dgm:cxn modelId="{64FA770B-8464-4C8C-B444-8489BC7FED96}" type="presOf" srcId="{9A4246F6-FA14-4CCF-8D15-40A71F705142}" destId="{E6CABBC3-E7DC-4679-A520-08AAD2811FE3}" srcOrd="0" destOrd="0" presId="urn:microsoft.com/office/officeart/2005/8/layout/process1"/>
    <dgm:cxn modelId="{9CCB3CBB-D851-440F-A2BD-A935CB4C74C9}" srcId="{2244ED07-8AE5-4DAF-8F75-4D9E35368B2D}" destId="{9A4246F6-FA14-4CCF-8D15-40A71F705142}" srcOrd="1" destOrd="0" parTransId="{E12AB3C4-EDC1-4001-A488-44FAF96FD2F8}" sibTransId="{CF7608FF-A07A-4273-AB82-D94B47812BB4}"/>
    <dgm:cxn modelId="{D08A5866-7F63-40F2-8F47-112464157888}" srcId="{2244ED07-8AE5-4DAF-8F75-4D9E35368B2D}" destId="{654F63FB-8DAB-4525-9EBA-7BFC32B04E03}" srcOrd="2" destOrd="0" parTransId="{630613F0-09CA-4509-8996-181F3F5588BA}" sibTransId="{8867279A-4AD2-415F-BE55-4100AA15C07E}"/>
    <dgm:cxn modelId="{6D10AB34-7855-4E9C-ADDA-62B439984586}" type="presOf" srcId="{09A337D6-2D8F-40E9-8F34-990B93A714E4}" destId="{A630FE72-57AD-47CE-BE83-98742D71905A}" srcOrd="0" destOrd="0" presId="urn:microsoft.com/office/officeart/2005/8/layout/process1"/>
    <dgm:cxn modelId="{A47A2236-D483-424F-9251-8A03614D3F8D}" type="presOf" srcId="{CF7608FF-A07A-4273-AB82-D94B47812BB4}" destId="{56EA69CD-8F84-4B8F-869F-4A9342B0C82A}" srcOrd="0" destOrd="0" presId="urn:microsoft.com/office/officeart/2005/8/layout/process1"/>
    <dgm:cxn modelId="{614FCFA8-B0EB-418E-A0AF-1BC9A51171CB}" type="presOf" srcId="{2244ED07-8AE5-4DAF-8F75-4D9E35368B2D}" destId="{CAF6437C-D60A-4C96-9ACE-F3AE73E85058}" srcOrd="0" destOrd="0" presId="urn:microsoft.com/office/officeart/2005/8/layout/process1"/>
    <dgm:cxn modelId="{D7ADBD37-B6FC-42E1-81EB-82C55E75EC0A}" type="presOf" srcId="{92936FDA-F5B1-473E-8DC6-5A81A8DE9058}" destId="{3A9E4458-B2E9-4C1C-949C-17AE052A5322}" srcOrd="0" destOrd="0" presId="urn:microsoft.com/office/officeart/2005/8/layout/process1"/>
    <dgm:cxn modelId="{A9AA43EB-00CA-4528-B4CF-A41C933B4B2D}" type="presOf" srcId="{CF7608FF-A07A-4273-AB82-D94B47812BB4}" destId="{AE1A7D06-BCEF-485B-B061-D5E8FF348F9E}" srcOrd="1" destOrd="0" presId="urn:microsoft.com/office/officeart/2005/8/layout/process1"/>
    <dgm:cxn modelId="{CE048D38-B8B0-4C54-AD5C-2D0199BA7C23}" type="presOf" srcId="{8867279A-4AD2-415F-BE55-4100AA15C07E}" destId="{F78DDE8D-793B-4F79-8352-6D4B024B40EB}" srcOrd="0" destOrd="0" presId="urn:microsoft.com/office/officeart/2005/8/layout/process1"/>
    <dgm:cxn modelId="{3481A3AE-4B09-4E1D-B7E5-756EAE51FF2E}" type="presOf" srcId="{7182B7B1-DB02-4F26-ABC1-954F16556689}" destId="{3D2DE606-7962-474F-B1E6-02A29A73885E}" srcOrd="0" destOrd="0" presId="urn:microsoft.com/office/officeart/2005/8/layout/process1"/>
    <dgm:cxn modelId="{95817685-7E0F-4FFB-8C4D-6D69715DC353}" srcId="{2244ED07-8AE5-4DAF-8F75-4D9E35368B2D}" destId="{D86CB628-00EB-4198-9D33-AC64BE0F504F}" srcOrd="0" destOrd="0" parTransId="{A9127166-7080-4F5B-B7AB-367E9ED25CB9}" sibTransId="{09A337D6-2D8F-40E9-8F34-990B93A714E4}"/>
    <dgm:cxn modelId="{D02249A6-5632-4D13-9557-2E6C29D5D4E3}" type="presOf" srcId="{09A337D6-2D8F-40E9-8F34-990B93A714E4}" destId="{8E49F0C0-5603-43FF-A69A-B7732B1CD76C}" srcOrd="1" destOrd="0" presId="urn:microsoft.com/office/officeart/2005/8/layout/process1"/>
    <dgm:cxn modelId="{1D51FC01-2836-47F6-BD37-5363E9BDF421}" type="presParOf" srcId="{CAF6437C-D60A-4C96-9ACE-F3AE73E85058}" destId="{6620DE9A-7C6F-4277-823A-C0F6F7067861}" srcOrd="0" destOrd="0" presId="urn:microsoft.com/office/officeart/2005/8/layout/process1"/>
    <dgm:cxn modelId="{3227F2A0-C45B-49E6-951A-D469467CEE89}" type="presParOf" srcId="{CAF6437C-D60A-4C96-9ACE-F3AE73E85058}" destId="{A630FE72-57AD-47CE-BE83-98742D71905A}" srcOrd="1" destOrd="0" presId="urn:microsoft.com/office/officeart/2005/8/layout/process1"/>
    <dgm:cxn modelId="{D99DF838-70D6-4B91-8F4C-BAA00C382143}" type="presParOf" srcId="{A630FE72-57AD-47CE-BE83-98742D71905A}" destId="{8E49F0C0-5603-43FF-A69A-B7732B1CD76C}" srcOrd="0" destOrd="0" presId="urn:microsoft.com/office/officeart/2005/8/layout/process1"/>
    <dgm:cxn modelId="{C1E4CEFA-FC00-4E0B-93B0-E94E2A602308}" type="presParOf" srcId="{CAF6437C-D60A-4C96-9ACE-F3AE73E85058}" destId="{E6CABBC3-E7DC-4679-A520-08AAD2811FE3}" srcOrd="2" destOrd="0" presId="urn:microsoft.com/office/officeart/2005/8/layout/process1"/>
    <dgm:cxn modelId="{3F7C49C7-250B-4968-80EB-5EC965CD77CF}" type="presParOf" srcId="{CAF6437C-D60A-4C96-9ACE-F3AE73E85058}" destId="{56EA69CD-8F84-4B8F-869F-4A9342B0C82A}" srcOrd="3" destOrd="0" presId="urn:microsoft.com/office/officeart/2005/8/layout/process1"/>
    <dgm:cxn modelId="{77FEAD00-C12B-41B6-8F41-0A483A0FCD89}" type="presParOf" srcId="{56EA69CD-8F84-4B8F-869F-4A9342B0C82A}" destId="{AE1A7D06-BCEF-485B-B061-D5E8FF348F9E}" srcOrd="0" destOrd="0" presId="urn:microsoft.com/office/officeart/2005/8/layout/process1"/>
    <dgm:cxn modelId="{68367DF4-24CE-471B-96BB-2866982861B3}" type="presParOf" srcId="{CAF6437C-D60A-4C96-9ACE-F3AE73E85058}" destId="{C8646266-A20D-4459-ADFB-0C42B81C781D}" srcOrd="4" destOrd="0" presId="urn:microsoft.com/office/officeart/2005/8/layout/process1"/>
    <dgm:cxn modelId="{A7C6F2C4-6959-407C-A474-5E052A400A93}" type="presParOf" srcId="{CAF6437C-D60A-4C96-9ACE-F3AE73E85058}" destId="{F78DDE8D-793B-4F79-8352-6D4B024B40EB}" srcOrd="5" destOrd="0" presId="urn:microsoft.com/office/officeart/2005/8/layout/process1"/>
    <dgm:cxn modelId="{8CDBF81F-BF5F-466A-A0D6-B2C1B2FE1BD1}" type="presParOf" srcId="{F78DDE8D-793B-4F79-8352-6D4B024B40EB}" destId="{DE0B35C9-32A7-41BB-AF41-1E79A75B9404}" srcOrd="0" destOrd="0" presId="urn:microsoft.com/office/officeart/2005/8/layout/process1"/>
    <dgm:cxn modelId="{B67DE5BC-E3C3-445C-AE7F-F6895F9E2CD6}" type="presParOf" srcId="{CAF6437C-D60A-4C96-9ACE-F3AE73E85058}" destId="{3D2DE606-7962-474F-B1E6-02A29A73885E}" srcOrd="6" destOrd="0" presId="urn:microsoft.com/office/officeart/2005/8/layout/process1"/>
    <dgm:cxn modelId="{E65C09D4-8FF1-4542-AA03-8E4849569DC5}" type="presParOf" srcId="{CAF6437C-D60A-4C96-9ACE-F3AE73E85058}" destId="{3A9E4458-B2E9-4C1C-949C-17AE052A5322}" srcOrd="7" destOrd="0" presId="urn:microsoft.com/office/officeart/2005/8/layout/process1"/>
    <dgm:cxn modelId="{3824EFC9-FC09-4EA9-9168-11C705DADD69}" type="presParOf" srcId="{3A9E4458-B2E9-4C1C-949C-17AE052A5322}" destId="{46BF714D-5E41-4C65-9887-585DBDA4B6CB}" srcOrd="0" destOrd="0" presId="urn:microsoft.com/office/officeart/2005/8/layout/process1"/>
    <dgm:cxn modelId="{B2A794CE-BCAF-4D98-8A19-996B6FB2AF94}" type="presParOf" srcId="{CAF6437C-D60A-4C96-9ACE-F3AE73E85058}" destId="{09409A0D-986E-449D-9FEC-C084417CE31C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0DE9A-7C6F-4277-823A-C0F6F7067861}">
      <dsp:nvSpPr>
        <dsp:cNvPr id="0" name=""/>
        <dsp:cNvSpPr/>
      </dsp:nvSpPr>
      <dsp:spPr>
        <a:xfrm>
          <a:off x="239528" y="1168011"/>
          <a:ext cx="1247767" cy="853940"/>
        </a:xfrm>
        <a:prstGeom prst="roundRect">
          <a:avLst>
            <a:gd name="adj" fmla="val 10000"/>
          </a:avLst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КЛИЕНТ</a:t>
          </a:r>
          <a:endParaRPr lang="ru-RU" sz="1600" kern="1200" dirty="0"/>
        </a:p>
      </dsp:txBody>
      <dsp:txXfrm>
        <a:off x="264539" y="1193022"/>
        <a:ext cx="1197745" cy="803918"/>
      </dsp:txXfrm>
    </dsp:sp>
    <dsp:sp modelId="{A630FE72-57AD-47CE-BE83-98742D71905A}">
      <dsp:nvSpPr>
        <dsp:cNvPr id="0" name=""/>
        <dsp:cNvSpPr/>
      </dsp:nvSpPr>
      <dsp:spPr>
        <a:xfrm>
          <a:off x="1753297" y="1440259"/>
          <a:ext cx="563924" cy="309446"/>
        </a:xfrm>
        <a:prstGeom prst="rightArrow">
          <a:avLst>
            <a:gd name="adj1" fmla="val 60000"/>
            <a:gd name="adj2" fmla="val 50000"/>
          </a:avLst>
        </a:prstGeom>
        <a:solidFill>
          <a:srgbClr val="008E4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>
            <a:solidFill>
              <a:srgbClr val="339933"/>
            </a:solidFill>
          </a:endParaRPr>
        </a:p>
      </dsp:txBody>
      <dsp:txXfrm>
        <a:off x="1753297" y="1502148"/>
        <a:ext cx="471090" cy="185668"/>
      </dsp:txXfrm>
    </dsp:sp>
    <dsp:sp modelId="{E6CABBC3-E7DC-4679-A520-08AAD2811FE3}">
      <dsp:nvSpPr>
        <dsp:cNvPr id="0" name=""/>
        <dsp:cNvSpPr/>
      </dsp:nvSpPr>
      <dsp:spPr>
        <a:xfrm>
          <a:off x="2551304" y="1168011"/>
          <a:ext cx="1247767" cy="853940"/>
        </a:xfrm>
        <a:prstGeom prst="roundRect">
          <a:avLst>
            <a:gd name="adj" fmla="val 10000"/>
          </a:avLst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СОТРУДНИК</a:t>
          </a:r>
        </a:p>
      </dsp:txBody>
      <dsp:txXfrm>
        <a:off x="2576315" y="1193022"/>
        <a:ext cx="1197745" cy="803918"/>
      </dsp:txXfrm>
    </dsp:sp>
    <dsp:sp modelId="{56EA69CD-8F84-4B8F-869F-4A9342B0C82A}">
      <dsp:nvSpPr>
        <dsp:cNvPr id="0" name=""/>
        <dsp:cNvSpPr/>
      </dsp:nvSpPr>
      <dsp:spPr>
        <a:xfrm rot="996418">
          <a:off x="4044876" y="1784653"/>
          <a:ext cx="570093" cy="309446"/>
        </a:xfrm>
        <a:prstGeom prst="rightArrow">
          <a:avLst>
            <a:gd name="adj1" fmla="val 60000"/>
            <a:gd name="adj2" fmla="val 50000"/>
          </a:avLst>
        </a:prstGeom>
        <a:solidFill>
          <a:srgbClr val="008E4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4046812" y="1833276"/>
        <a:ext cx="477259" cy="185668"/>
      </dsp:txXfrm>
    </dsp:sp>
    <dsp:sp modelId="{C8646266-A20D-4459-ADFB-0C42B81C781D}">
      <dsp:nvSpPr>
        <dsp:cNvPr id="0" name=""/>
        <dsp:cNvSpPr/>
      </dsp:nvSpPr>
      <dsp:spPr>
        <a:xfrm>
          <a:off x="4829851" y="1847577"/>
          <a:ext cx="1247767" cy="853940"/>
        </a:xfrm>
        <a:prstGeom prst="roundRect">
          <a:avLst>
            <a:gd name="adj" fmla="val 10000"/>
          </a:avLst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ДИРЕКТОР</a:t>
          </a:r>
          <a:endParaRPr lang="ru-RU" sz="1600" kern="1200" dirty="0"/>
        </a:p>
      </dsp:txBody>
      <dsp:txXfrm>
        <a:off x="4854862" y="1872588"/>
        <a:ext cx="1197745" cy="803918"/>
      </dsp:txXfrm>
    </dsp:sp>
    <dsp:sp modelId="{F78DDE8D-793B-4F79-8352-6D4B024B40EB}">
      <dsp:nvSpPr>
        <dsp:cNvPr id="0" name=""/>
        <dsp:cNvSpPr/>
      </dsp:nvSpPr>
      <dsp:spPr>
        <a:xfrm rot="9474944">
          <a:off x="4004215" y="2588344"/>
          <a:ext cx="589569" cy="309446"/>
        </a:xfrm>
        <a:prstGeom prst="rightArrow">
          <a:avLst>
            <a:gd name="adj1" fmla="val 60000"/>
            <a:gd name="adj2" fmla="val 50000"/>
          </a:avLst>
        </a:prstGeom>
        <a:solidFill>
          <a:srgbClr val="008E4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10800000">
        <a:off x="4093643" y="2632782"/>
        <a:ext cx="496735" cy="185668"/>
      </dsp:txXfrm>
    </dsp:sp>
    <dsp:sp modelId="{3D2DE606-7962-474F-B1E6-02A29A73885E}">
      <dsp:nvSpPr>
        <dsp:cNvPr id="0" name=""/>
        <dsp:cNvSpPr/>
      </dsp:nvSpPr>
      <dsp:spPr>
        <a:xfrm>
          <a:off x="2551304" y="2772070"/>
          <a:ext cx="1247767" cy="853940"/>
        </a:xfrm>
        <a:prstGeom prst="roundRect">
          <a:avLst>
            <a:gd name="adj" fmla="val 10000"/>
          </a:avLst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ДИРЕКТОР КОМПАНИИ ПАРТНЕРА</a:t>
          </a:r>
          <a:endParaRPr lang="ru-RU" sz="1600" kern="1200" dirty="0"/>
        </a:p>
      </dsp:txBody>
      <dsp:txXfrm>
        <a:off x="2576315" y="2797081"/>
        <a:ext cx="1197745" cy="803918"/>
      </dsp:txXfrm>
    </dsp:sp>
    <dsp:sp modelId="{3A9E4458-B2E9-4C1C-949C-17AE052A5322}">
      <dsp:nvSpPr>
        <dsp:cNvPr id="0" name=""/>
        <dsp:cNvSpPr/>
      </dsp:nvSpPr>
      <dsp:spPr>
        <a:xfrm rot="10754008">
          <a:off x="1721352" y="3059996"/>
          <a:ext cx="563974" cy="309446"/>
        </a:xfrm>
        <a:prstGeom prst="rightArrow">
          <a:avLst>
            <a:gd name="adj1" fmla="val 60000"/>
            <a:gd name="adj2" fmla="val 50000"/>
          </a:avLst>
        </a:prstGeom>
        <a:solidFill>
          <a:srgbClr val="008E4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10800000">
        <a:off x="1814182" y="3121264"/>
        <a:ext cx="471140" cy="185668"/>
      </dsp:txXfrm>
    </dsp:sp>
    <dsp:sp modelId="{09409A0D-986E-449D-9FEC-C084417CE31C}">
      <dsp:nvSpPr>
        <dsp:cNvPr id="0" name=""/>
        <dsp:cNvSpPr/>
      </dsp:nvSpPr>
      <dsp:spPr>
        <a:xfrm>
          <a:off x="239528" y="2803000"/>
          <a:ext cx="1247767" cy="853940"/>
        </a:xfrm>
        <a:prstGeom prst="roundRect">
          <a:avLst>
            <a:gd name="adj" fmla="val 10000"/>
          </a:avLst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СОТРУДНИК КОМПАНИИ ПАРТНЕРА</a:t>
          </a:r>
        </a:p>
      </dsp:txBody>
      <dsp:txXfrm>
        <a:off x="264539" y="2828011"/>
        <a:ext cx="1197745" cy="803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4298B-5FA6-43E6-AF39-C9188BFBDC60}" type="datetimeFigureOut">
              <a:rPr lang="ru-RU" smtClean="0"/>
              <a:t>06.12.2023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5C4B6-8193-4E51-BE9D-7D33BBE545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038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38AC-BAB2-46F2-81F0-6818EFF98836}" type="datetimeFigureOut">
              <a:rPr lang="ru-RU" smtClean="0"/>
              <a:t>06.12.2023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8D3B-E3F9-4C8F-9977-083D657CCC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7603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38AC-BAB2-46F2-81F0-6818EFF98836}" type="datetimeFigureOut">
              <a:rPr lang="ru-RU" smtClean="0"/>
              <a:t>06.12.2023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8D3B-E3F9-4C8F-9977-083D657CCC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84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38AC-BAB2-46F2-81F0-6818EFF98836}" type="datetimeFigureOut">
              <a:rPr lang="ru-RU" smtClean="0"/>
              <a:t>06.12.2023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8D3B-E3F9-4C8F-9977-083D657CCC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0658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541463" y="1021384"/>
            <a:ext cx="7145337" cy="9493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41124" y="2015160"/>
            <a:ext cx="3610938" cy="26363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8" name="Содержимое 2"/>
          <p:cNvSpPr>
            <a:spLocks noGrp="1"/>
          </p:cNvSpPr>
          <p:nvPr>
            <p:ph sz="half" idx="13"/>
          </p:nvPr>
        </p:nvSpPr>
        <p:spPr>
          <a:xfrm>
            <a:off x="5075862" y="2015160"/>
            <a:ext cx="3610938" cy="26363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063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591339" y="1090958"/>
            <a:ext cx="7145337" cy="9493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158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38AC-BAB2-46F2-81F0-6818EFF98836}" type="datetimeFigureOut">
              <a:rPr lang="ru-RU" smtClean="0"/>
              <a:t>06.12.2023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8D3B-E3F9-4C8F-9977-083D657CCC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54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38AC-BAB2-46F2-81F0-6818EFF98836}" type="datetimeFigureOut">
              <a:rPr lang="ru-RU" smtClean="0"/>
              <a:t>06.12.2023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8D3B-E3F9-4C8F-9977-083D657CCC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14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38AC-BAB2-46F2-81F0-6818EFF98836}" type="datetimeFigureOut">
              <a:rPr lang="ru-RU" smtClean="0"/>
              <a:t>06.12.2023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8D3B-E3F9-4C8F-9977-083D657CCC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31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38AC-BAB2-46F2-81F0-6818EFF98836}" type="datetimeFigureOut">
              <a:rPr lang="ru-RU" smtClean="0"/>
              <a:t>06.12.2023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8D3B-E3F9-4C8F-9977-083D657CCC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775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38AC-BAB2-46F2-81F0-6818EFF98836}" type="datetimeFigureOut">
              <a:rPr lang="ru-RU" smtClean="0"/>
              <a:t>06.12.2023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8D3B-E3F9-4C8F-9977-083D657CCC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61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38AC-BAB2-46F2-81F0-6818EFF98836}" type="datetimeFigureOut">
              <a:rPr lang="ru-RU" smtClean="0"/>
              <a:t>06.12.2023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8D3B-E3F9-4C8F-9977-083D657CCC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8531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1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38AC-BAB2-46F2-81F0-6818EFF98836}" type="datetimeFigureOut">
              <a:rPr lang="ru-RU" smtClean="0"/>
              <a:t>06.12.2023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8D3B-E3F9-4C8F-9977-083D657CCC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195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38AC-BAB2-46F2-81F0-6818EFF98836}" type="datetimeFigureOut">
              <a:rPr lang="ru-RU" smtClean="0"/>
              <a:t>06.12.2023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18D3B-E3F9-4C8F-9977-083D657CCC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23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E38AC-BAB2-46F2-81F0-6818EFF98836}" type="datetimeFigureOut">
              <a:rPr lang="ru-RU" smtClean="0"/>
              <a:t>06.12.2023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18D3B-E3F9-4C8F-9977-083D657CCC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13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4" r:id="rId12"/>
    <p:sldLayoutId id="2147483670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6396" y="2098107"/>
            <a:ext cx="6526658" cy="1102519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AGOpus" pitchFamily="2" charset="0"/>
              </a:rPr>
              <a:t>КАК СДЕЛАТЬ МЕЖРЕГИОНАЛЬНОЕ СОТРУДНИЧЕСТВО ПИБЫЛЬНЫМ БИЗНЕСОМ: </a:t>
            </a:r>
            <a:r>
              <a:rPr lang="ru-RU" sz="2800" b="1" dirty="0">
                <a:latin typeface="AGOpus" pitchFamily="2" charset="0"/>
              </a:rPr>
              <a:t/>
            </a:r>
            <a:br>
              <a:rPr lang="ru-RU" sz="2800" b="1" dirty="0">
                <a:latin typeface="AGOpus" pitchFamily="2" charset="0"/>
              </a:rPr>
            </a:br>
            <a:r>
              <a:rPr lang="ru-RU" sz="2800" b="1" dirty="0">
                <a:solidFill>
                  <a:srgbClr val="FF0000"/>
                </a:solidFill>
                <a:latin typeface="AGOpus" pitchFamily="2" charset="0"/>
              </a:rPr>
              <a:t>ПОШАГОВАЯ ИНСТРУКЦИЯ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162300" y="1587065"/>
            <a:ext cx="4552950" cy="38100"/>
          </a:xfrm>
          <a:prstGeom prst="line">
            <a:avLst/>
          </a:prstGeom>
          <a:ln w="28575">
            <a:solidFill>
              <a:srgbClr val="008E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5276849" y="3699986"/>
            <a:ext cx="37731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ru-RU" b="1" dirty="0">
                <a:solidFill>
                  <a:srgbClr val="262626"/>
                </a:solidFill>
                <a:latin typeface="Arial" charset="0"/>
              </a:rPr>
              <a:t>Валерий Виноградов</a:t>
            </a:r>
          </a:p>
          <a:p>
            <a:pPr algn="r"/>
            <a:r>
              <a:rPr lang="ru-RU" altLang="ru-RU" dirty="0">
                <a:solidFill>
                  <a:srgbClr val="262626"/>
                </a:solidFill>
                <a:latin typeface="Arial" charset="0"/>
              </a:rPr>
              <a:t>Вице-президент РГР,</a:t>
            </a:r>
          </a:p>
          <a:p>
            <a:pPr algn="r"/>
            <a:r>
              <a:rPr lang="ru-RU" altLang="ru-RU" dirty="0">
                <a:solidFill>
                  <a:srgbClr val="262626"/>
                </a:solidFill>
                <a:latin typeface="Arial" charset="0"/>
              </a:rPr>
              <a:t>Президент ГК «АВЕНТИН»,</a:t>
            </a:r>
          </a:p>
          <a:p>
            <a:pPr algn="r"/>
            <a:r>
              <a:rPr lang="ru-RU" altLang="ru-RU" dirty="0">
                <a:solidFill>
                  <a:srgbClr val="262626"/>
                </a:solidFill>
                <a:latin typeface="Arial" charset="0"/>
              </a:rPr>
              <a:t>Адвокат СПб </a:t>
            </a:r>
            <a:r>
              <a:rPr lang="ru-RU" altLang="ru-RU" dirty="0" smtClean="0">
                <a:solidFill>
                  <a:srgbClr val="262626"/>
                </a:solidFill>
                <a:latin typeface="Arial" charset="0"/>
              </a:rPr>
              <a:t>ГКА</a:t>
            </a:r>
            <a:endParaRPr lang="ru-RU" altLang="ru-RU" dirty="0">
              <a:solidFill>
                <a:srgbClr val="262626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533254" y="797006"/>
            <a:ext cx="2067822" cy="307777"/>
          </a:xfrm>
          <a:prstGeom prst="rect">
            <a:avLst/>
          </a:prstGeom>
          <a:solidFill>
            <a:srgbClr val="008E40"/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schemeClr val="bg1"/>
                </a:solidFill>
                <a:latin typeface="Arial" charset="0"/>
              </a:rPr>
              <a:t>ВОРОНКА</a:t>
            </a:r>
            <a:endParaRPr lang="ru-RU" altLang="ru-RU" sz="1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2784" y="1400058"/>
            <a:ext cx="16374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i="1" dirty="0" smtClean="0">
                <a:solidFill>
                  <a:srgbClr val="C00000"/>
                </a:solidFill>
                <a:latin typeface="AGOpus" pitchFamily="2" charset="0"/>
              </a:rPr>
              <a:t>4 </a:t>
            </a:r>
            <a:r>
              <a:rPr lang="ru-RU" altLang="ru-RU" sz="3200" b="1" i="1" dirty="0">
                <a:solidFill>
                  <a:srgbClr val="C00000"/>
                </a:solidFill>
                <a:latin typeface="AGOpus" pitchFamily="2" charset="0"/>
              </a:rPr>
              <a:t>ШАГ </a:t>
            </a:r>
            <a:r>
              <a:rPr lang="ru-RU" altLang="ru-RU" sz="3200" b="1" i="1" dirty="0" smtClean="0">
                <a:solidFill>
                  <a:srgbClr val="C00000"/>
                </a:solidFill>
                <a:latin typeface="AGOpus" pitchFamily="2" charset="0"/>
              </a:rPr>
              <a:t> </a:t>
            </a:r>
            <a:endParaRPr lang="ru-RU" sz="3200" i="1" dirty="0">
              <a:solidFill>
                <a:srgbClr val="C00000"/>
              </a:solidFill>
              <a:latin typeface="AGOpus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45321" y="2077743"/>
            <a:ext cx="16129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008E40"/>
                </a:solidFill>
                <a:latin typeface="Arial" charset="0"/>
                <a:cs typeface="Arial" charset="0"/>
                <a:sym typeface="Wingdings" pitchFamily="2" charset="2"/>
              </a:rPr>
              <a:t>ЛОГИЧНО: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45081" y="2606541"/>
            <a:ext cx="55935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ЧЕМ ШИРЕ УТП, ЧЕМ ЧАЩЕ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И ДЛЯ БОЛЬШЕГО КРУГА ЛЮДЕЙ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ОНО ДОВОДИТСЯ, -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20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ТЕМ БОЛЬШЕ </a:t>
            </a:r>
            <a:r>
              <a:rPr lang="ru-RU" altLang="ru-RU" sz="2000" b="1" dirty="0" smtClean="0"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ОБРАЩЕНИЙ!</a:t>
            </a:r>
            <a:endParaRPr lang="ru-RU" altLang="ru-RU" sz="2000" b="1" dirty="0">
              <a:solidFill>
                <a:srgbClr val="008E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37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693106" y="806531"/>
            <a:ext cx="1930774" cy="307777"/>
          </a:xfrm>
          <a:prstGeom prst="rect">
            <a:avLst/>
          </a:prstGeom>
          <a:solidFill>
            <a:srgbClr val="008E40"/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schemeClr val="bg1"/>
                </a:solidFill>
                <a:latin typeface="Arial" charset="0"/>
              </a:rPr>
              <a:t>ДЛЯ КЛИЕНТА:</a:t>
            </a:r>
            <a:endParaRPr lang="ru-RU" altLang="ru-RU" sz="1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41562" y="1130266"/>
            <a:ext cx="24737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008E40"/>
                </a:solidFill>
                <a:latin typeface="Arial" charset="0"/>
                <a:cs typeface="Arial" charset="0"/>
                <a:sym typeface="Wingdings" pitchFamily="2" charset="2"/>
              </a:rPr>
              <a:t>КТО ДЕЛАЕТ УТП: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85805" y="1949476"/>
            <a:ext cx="61332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</a:t>
            </a: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ДИРЕКТОР             </a:t>
            </a:r>
            <a:endParaRPr lang="ru-RU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МЕНЕДЖЕР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ru-RU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+ РИЭЛТОРЫ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ru-RU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+ КОЛЛЕГИ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ru-RU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+ КЛИЕНТЫ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59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416868" y="1402014"/>
            <a:ext cx="5532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8E40"/>
                </a:solidFill>
                <a:latin typeface="Arial" charset="0"/>
                <a:cs typeface="Arial" charset="0"/>
                <a:sym typeface="Wingdings" pitchFamily="2" charset="2"/>
              </a:rPr>
              <a:t>В ИДЕАЛЕ УТП КЛИЕНТУ ДЕЛАЮТ: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54042" y="2022675"/>
            <a:ext cx="71437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Все сотрудники компании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+ все клиенты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+ все коллеги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ru-RU" altLang="ru-RU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Используя все каналы коммуникации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не реже одного раза в месяц</a:t>
            </a:r>
            <a:endParaRPr lang="ru-RU" altLang="ru-RU" sz="2400" b="1" dirty="0">
              <a:solidFill>
                <a:srgbClr val="008E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140569" y="774293"/>
            <a:ext cx="2512757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ДЛЯ КЛИЕНТА</a:t>
            </a:r>
            <a:endParaRPr lang="ru-RU" altLang="ru-RU" sz="18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1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188194" y="802868"/>
            <a:ext cx="2512757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ЗАВИСИТ ОТ:</a:t>
            </a:r>
            <a:endParaRPr lang="ru-RU" altLang="ru-RU" sz="18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09750" y="1554539"/>
            <a:ext cx="719137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ПЕРЕДАЕТСЯ:</a:t>
            </a:r>
            <a:endParaRPr lang="ru-RU" altLang="ru-RU" b="1" dirty="0">
              <a:solidFill>
                <a:srgbClr val="008E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sz="2000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ru-RU" alt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 клиента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sz="2000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ru-RU" alt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Согласованный договор</a:t>
            </a:r>
          </a:p>
          <a:p>
            <a:pPr marL="342900" indent="-342900">
              <a:spcBef>
                <a:spcPct val="0"/>
              </a:spcBef>
              <a:buFont typeface="Wingdings"/>
              <a:buChar char="ü"/>
              <a:defRPr/>
            </a:pPr>
            <a:r>
              <a:rPr lang="ru-RU" alt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Договор </a:t>
            </a:r>
            <a:r>
              <a:rPr lang="ru-RU" alt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эксклюзивный / </a:t>
            </a:r>
            <a:r>
              <a:rPr lang="ru-RU" alt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нет</a:t>
            </a:r>
          </a:p>
          <a:p>
            <a:pPr marL="342900" indent="-342900">
              <a:spcBef>
                <a:spcPct val="0"/>
              </a:spcBef>
              <a:buFont typeface="Wingdings"/>
              <a:buChar char="ü"/>
              <a:defRPr/>
            </a:pPr>
            <a:endParaRPr lang="ru-RU" alt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  <a:defRPr/>
            </a:pPr>
            <a:endParaRPr lang="ru-RU" altLang="ru-RU" b="1" dirty="0">
              <a:solidFill>
                <a:srgbClr val="007A3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УЧАСТИЕ В СДЕЛКЕ:</a:t>
            </a:r>
            <a:endParaRPr lang="ru-RU" altLang="ru-RU" b="1" dirty="0">
              <a:solidFill>
                <a:srgbClr val="008E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sz="2000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ru-RU" alt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Кто заключает договор</a:t>
            </a:r>
          </a:p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sz="2000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ru-RU" alt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 кого идут </a:t>
            </a:r>
            <a:r>
              <a:rPr lang="en-US" alt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</a:p>
          <a:p>
            <a:pPr algn="r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en-US" altLang="ru-RU" sz="2000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ru-RU" alt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Объем выполняемой работы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1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072520887"/>
              </p:ext>
            </p:extLst>
          </p:nvPr>
        </p:nvGraphicFramePr>
        <p:xfrm>
          <a:off x="2440987" y="1267304"/>
          <a:ext cx="8243313" cy="3684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343649" y="797006"/>
            <a:ext cx="2190751" cy="307777"/>
          </a:xfrm>
          <a:prstGeom prst="rect">
            <a:avLst/>
          </a:prstGeom>
          <a:solidFill>
            <a:srgbClr val="008E40"/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schemeClr val="bg1"/>
                </a:solidFill>
                <a:latin typeface="Arial" charset="0"/>
              </a:rPr>
              <a:t>СХЕМА РАБОТЫ</a:t>
            </a:r>
            <a:endParaRPr lang="ru-RU" altLang="ru-RU" sz="1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52888" y="843319"/>
            <a:ext cx="15906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i="1" dirty="0">
                <a:solidFill>
                  <a:srgbClr val="C00000"/>
                </a:solidFill>
                <a:latin typeface="AGOpus" pitchFamily="2" charset="0"/>
              </a:rPr>
              <a:t>5</a:t>
            </a:r>
            <a:r>
              <a:rPr lang="ru-RU" altLang="ru-RU" sz="3200" b="1" i="1" dirty="0" smtClean="0">
                <a:solidFill>
                  <a:srgbClr val="C00000"/>
                </a:solidFill>
                <a:latin typeface="AGOpus" pitchFamily="2" charset="0"/>
              </a:rPr>
              <a:t> </a:t>
            </a:r>
            <a:r>
              <a:rPr lang="ru-RU" altLang="ru-RU" sz="3200" b="1" i="1" dirty="0">
                <a:solidFill>
                  <a:srgbClr val="C00000"/>
                </a:solidFill>
                <a:latin typeface="AGOpus" pitchFamily="2" charset="0"/>
              </a:rPr>
              <a:t>ШАГ </a:t>
            </a:r>
            <a:r>
              <a:rPr lang="ru-RU" altLang="ru-RU" sz="3200" b="1" i="1" dirty="0" smtClean="0">
                <a:solidFill>
                  <a:srgbClr val="C00000"/>
                </a:solidFill>
                <a:latin typeface="AGOpus" pitchFamily="2" charset="0"/>
              </a:rPr>
              <a:t> </a:t>
            </a:r>
            <a:endParaRPr lang="ru-RU" sz="3200" i="1" dirty="0">
              <a:solidFill>
                <a:srgbClr val="C00000"/>
              </a:solidFill>
              <a:latin typeface="AGOpus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55212" y="1324387"/>
            <a:ext cx="58431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rgbClr val="008E40"/>
                </a:solidFill>
                <a:latin typeface="Arial" charset="0"/>
                <a:cs typeface="Arial" charset="0"/>
                <a:sym typeface="Wingdings" pitchFamily="2" charset="2"/>
              </a:rPr>
              <a:t>СХЕМА ОБРАЩЕНИЙ: </a:t>
            </a:r>
            <a:endParaRPr lang="ru-RU" altLang="ru-RU" sz="2000" b="1" dirty="0">
              <a:solidFill>
                <a:srgbClr val="008E40"/>
              </a:solidFill>
              <a:latin typeface="Arial" charset="0"/>
              <a:cs typeface="Arial" charset="0"/>
              <a:sym typeface="Wingdings" pitchFamily="2" charset="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709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5988169" y="802868"/>
            <a:ext cx="2512757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Arial" charset="0"/>
              </a:rPr>
              <a:t>ДЕНЬГИ ЕСТЬ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64480" y="1373781"/>
            <a:ext cx="4839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8E40"/>
                </a:solidFill>
                <a:latin typeface="Arial" charset="0"/>
                <a:cs typeface="Arial" charset="0"/>
                <a:sym typeface="Wingdings" pitchFamily="2" charset="2"/>
              </a:rPr>
              <a:t>ДЕНЬГИ И КАЧЕСТВО ЗДЕСЬ: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717" y="2021261"/>
            <a:ext cx="1401816" cy="1303119"/>
          </a:xfrm>
          <a:prstGeom prst="rect">
            <a:avLst/>
          </a:prstGeom>
          <a:solidFill>
            <a:srgbClr val="008000"/>
          </a:solidFill>
          <a:ln>
            <a:noFill/>
          </a:ln>
          <a:extLst/>
        </p:spPr>
      </p:pic>
      <p:grpSp>
        <p:nvGrpSpPr>
          <p:cNvPr id="9" name="Группа 20"/>
          <p:cNvGrpSpPr>
            <a:grpSpLocks/>
          </p:cNvGrpSpPr>
          <p:nvPr/>
        </p:nvGrpSpPr>
        <p:grpSpPr bwMode="auto">
          <a:xfrm>
            <a:off x="4668047" y="3708156"/>
            <a:ext cx="1379798" cy="401181"/>
            <a:chOff x="2641320" y="870270"/>
            <a:chExt cx="1794157" cy="778349"/>
          </a:xfrm>
        </p:grpSpPr>
        <p:sp>
          <p:nvSpPr>
            <p:cNvPr id="10" name="Двойная стрелка влево/вправо 9"/>
            <p:cNvSpPr/>
            <p:nvPr/>
          </p:nvSpPr>
          <p:spPr>
            <a:xfrm>
              <a:off x="2641320" y="870270"/>
              <a:ext cx="1794157" cy="778349"/>
            </a:xfrm>
            <a:prstGeom prst="leftRightArrow">
              <a:avLst/>
            </a:prstGeom>
            <a:solidFill>
              <a:srgbClr val="007A37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Двойная стрелка влево/вправо 4"/>
            <p:cNvSpPr/>
            <p:nvPr/>
          </p:nvSpPr>
          <p:spPr>
            <a:xfrm>
              <a:off x="2641320" y="1025940"/>
              <a:ext cx="1560965" cy="4670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14668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3300" dirty="0"/>
            </a:p>
          </p:txBody>
        </p:sp>
      </p:grpSp>
      <p:grpSp>
        <p:nvGrpSpPr>
          <p:cNvPr id="12" name="Группа 23"/>
          <p:cNvGrpSpPr>
            <a:grpSpLocks/>
          </p:cNvGrpSpPr>
          <p:nvPr/>
        </p:nvGrpSpPr>
        <p:grpSpPr bwMode="auto">
          <a:xfrm>
            <a:off x="2417710" y="3498862"/>
            <a:ext cx="1849491" cy="745051"/>
            <a:chOff x="3584752" y="2369637"/>
            <a:chExt cx="1753195" cy="1051917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3584752" y="2369637"/>
              <a:ext cx="1753195" cy="1051917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3615976" y="2400848"/>
              <a:ext cx="1690746" cy="9894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>
                  <a:latin typeface="Arial" panose="020B0604020202020204" pitchFamily="34" charset="0"/>
                  <a:cs typeface="Arial" panose="020B0604020202020204" pitchFamily="34" charset="0"/>
                </a:rPr>
                <a:t>ДИРЕКТОР</a:t>
              </a:r>
            </a:p>
          </p:txBody>
        </p:sp>
      </p:grpSp>
      <p:grpSp>
        <p:nvGrpSpPr>
          <p:cNvPr id="15" name="Группа 24"/>
          <p:cNvGrpSpPr>
            <a:grpSpLocks/>
          </p:cNvGrpSpPr>
          <p:nvPr/>
        </p:nvGrpSpPr>
        <p:grpSpPr bwMode="auto">
          <a:xfrm>
            <a:off x="6491251" y="3498861"/>
            <a:ext cx="1849491" cy="745051"/>
            <a:chOff x="6786261" y="3206753"/>
            <a:chExt cx="1753195" cy="1051917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6786261" y="3206753"/>
              <a:ext cx="1753195" cy="1051917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Скругленный прямоугольник 6"/>
            <p:cNvSpPr/>
            <p:nvPr/>
          </p:nvSpPr>
          <p:spPr>
            <a:xfrm>
              <a:off x="6817486" y="3237963"/>
              <a:ext cx="1690746" cy="9894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>
                  <a:latin typeface="Arial" panose="020B0604020202020204" pitchFamily="34" charset="0"/>
                  <a:cs typeface="Arial" panose="020B0604020202020204" pitchFamily="34" charset="0"/>
                </a:rPr>
                <a:t>ДИРЕКТОР</a:t>
              </a:r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613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035792" y="774293"/>
            <a:ext cx="2512757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ДЕНЕГ НЕТ</a:t>
            </a:r>
            <a:endParaRPr lang="ru-RU" altLang="ru-RU" sz="18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36390" y="1246229"/>
            <a:ext cx="51809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РИСКИ</a:t>
            </a:r>
            <a:r>
              <a:rPr lang="ru-RU" altLang="ru-RU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и 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меньше денег </a:t>
            </a:r>
            <a:r>
              <a:rPr lang="ru-RU" altLang="ru-RU" sz="2000" b="1" dirty="0" smtClean="0"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ЗДЕСЬ</a:t>
            </a:r>
            <a:r>
              <a:rPr lang="ru-RU" altLang="ru-RU" sz="2000" b="1" dirty="0"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:</a:t>
            </a:r>
          </a:p>
        </p:txBody>
      </p:sp>
      <p:grpSp>
        <p:nvGrpSpPr>
          <p:cNvPr id="7" name="Группа 12"/>
          <p:cNvGrpSpPr>
            <a:grpSpLocks/>
          </p:cNvGrpSpPr>
          <p:nvPr/>
        </p:nvGrpSpPr>
        <p:grpSpPr bwMode="auto">
          <a:xfrm>
            <a:off x="7538360" y="1843946"/>
            <a:ext cx="1461833" cy="532608"/>
            <a:chOff x="3584751" y="2369637"/>
            <a:chExt cx="1753195" cy="1051917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3584751" y="2369637"/>
              <a:ext cx="1753195" cy="1051917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6"/>
            <p:cNvSpPr/>
            <p:nvPr/>
          </p:nvSpPr>
          <p:spPr>
            <a:xfrm>
              <a:off x="3614895" y="2399782"/>
              <a:ext cx="1692905" cy="991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ДИРЕКТОР</a:t>
              </a:r>
            </a:p>
          </p:txBody>
        </p:sp>
      </p:grpSp>
      <p:grpSp>
        <p:nvGrpSpPr>
          <p:cNvPr id="10" name="Группа 13"/>
          <p:cNvGrpSpPr>
            <a:grpSpLocks/>
          </p:cNvGrpSpPr>
          <p:nvPr/>
        </p:nvGrpSpPr>
        <p:grpSpPr bwMode="auto">
          <a:xfrm>
            <a:off x="7514157" y="2976132"/>
            <a:ext cx="1461833" cy="531805"/>
            <a:chOff x="6786261" y="3206753"/>
            <a:chExt cx="1753195" cy="1051917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6786261" y="3206753"/>
              <a:ext cx="1753195" cy="1051917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8"/>
            <p:cNvSpPr/>
            <p:nvPr/>
          </p:nvSpPr>
          <p:spPr>
            <a:xfrm>
              <a:off x="6816406" y="3236944"/>
              <a:ext cx="1692905" cy="9915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ДИРЕКТОР</a:t>
              </a:r>
            </a:p>
          </p:txBody>
        </p:sp>
      </p:grpSp>
      <p:grpSp>
        <p:nvGrpSpPr>
          <p:cNvPr id="13" name="Группа 14"/>
          <p:cNvGrpSpPr>
            <a:grpSpLocks/>
          </p:cNvGrpSpPr>
          <p:nvPr/>
        </p:nvGrpSpPr>
        <p:grpSpPr bwMode="auto">
          <a:xfrm>
            <a:off x="7329742" y="4085121"/>
            <a:ext cx="1461833" cy="531805"/>
            <a:chOff x="3584751" y="4345580"/>
            <a:chExt cx="1753195" cy="1051917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3584751" y="4345580"/>
              <a:ext cx="1753195" cy="1051917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10"/>
            <p:cNvSpPr/>
            <p:nvPr/>
          </p:nvSpPr>
          <p:spPr>
            <a:xfrm>
              <a:off x="3614896" y="4375770"/>
              <a:ext cx="1692905" cy="9915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ДИРЕКТОР</a:t>
              </a:r>
            </a:p>
          </p:txBody>
        </p:sp>
      </p:grpSp>
      <p:grpSp>
        <p:nvGrpSpPr>
          <p:cNvPr id="16" name="Группа 15"/>
          <p:cNvGrpSpPr>
            <a:grpSpLocks/>
          </p:cNvGrpSpPr>
          <p:nvPr/>
        </p:nvGrpSpPr>
        <p:grpSpPr bwMode="auto">
          <a:xfrm>
            <a:off x="4508531" y="2718957"/>
            <a:ext cx="1692244" cy="904378"/>
            <a:chOff x="336553" y="4383680"/>
            <a:chExt cx="1753195" cy="1051917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336553" y="4383680"/>
              <a:ext cx="1753195" cy="1051917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12"/>
            <p:cNvSpPr/>
            <p:nvPr/>
          </p:nvSpPr>
          <p:spPr>
            <a:xfrm>
              <a:off x="366780" y="4414423"/>
              <a:ext cx="1692740" cy="990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ЦЕНТР МЕЖРЕГИО-НАЛЬНЫХ ПРОДАЖ</a:t>
              </a:r>
            </a:p>
          </p:txBody>
        </p:sp>
      </p:grpSp>
      <p:grpSp>
        <p:nvGrpSpPr>
          <p:cNvPr id="19" name="Группа 26"/>
          <p:cNvGrpSpPr>
            <a:grpSpLocks/>
          </p:cNvGrpSpPr>
          <p:nvPr/>
        </p:nvGrpSpPr>
        <p:grpSpPr bwMode="auto">
          <a:xfrm>
            <a:off x="3727823" y="3056313"/>
            <a:ext cx="559159" cy="314866"/>
            <a:chOff x="2463499" y="2678200"/>
            <a:chExt cx="792351" cy="434792"/>
          </a:xfrm>
        </p:grpSpPr>
        <p:sp>
          <p:nvSpPr>
            <p:cNvPr id="20" name="Стрелка вправо 19"/>
            <p:cNvSpPr/>
            <p:nvPr/>
          </p:nvSpPr>
          <p:spPr>
            <a:xfrm>
              <a:off x="2463499" y="2678200"/>
              <a:ext cx="792351" cy="43479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007A37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трелка вправо 4"/>
            <p:cNvSpPr/>
            <p:nvPr/>
          </p:nvSpPr>
          <p:spPr>
            <a:xfrm>
              <a:off x="2463499" y="2765475"/>
              <a:ext cx="662405" cy="2602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100" dirty="0"/>
            </a:p>
          </p:txBody>
        </p:sp>
      </p:grpSp>
      <p:grpSp>
        <p:nvGrpSpPr>
          <p:cNvPr id="22" name="Группа 29"/>
          <p:cNvGrpSpPr>
            <a:grpSpLocks/>
          </p:cNvGrpSpPr>
          <p:nvPr/>
        </p:nvGrpSpPr>
        <p:grpSpPr bwMode="auto">
          <a:xfrm>
            <a:off x="6655905" y="3062655"/>
            <a:ext cx="558041" cy="313717"/>
            <a:chOff x="2463499" y="2678200"/>
            <a:chExt cx="792351" cy="434792"/>
          </a:xfrm>
        </p:grpSpPr>
        <p:sp>
          <p:nvSpPr>
            <p:cNvPr id="23" name="Стрелка вправо 22"/>
            <p:cNvSpPr/>
            <p:nvPr/>
          </p:nvSpPr>
          <p:spPr>
            <a:xfrm>
              <a:off x="2463499" y="2678200"/>
              <a:ext cx="792351" cy="43479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007A37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Стрелка вправо 4"/>
            <p:cNvSpPr/>
            <p:nvPr/>
          </p:nvSpPr>
          <p:spPr>
            <a:xfrm>
              <a:off x="2463499" y="2765796"/>
              <a:ext cx="662145" cy="259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100" dirty="0"/>
            </a:p>
          </p:txBody>
        </p:sp>
      </p:grpSp>
      <p:grpSp>
        <p:nvGrpSpPr>
          <p:cNvPr id="25" name="Группа 32"/>
          <p:cNvGrpSpPr>
            <a:grpSpLocks/>
          </p:cNvGrpSpPr>
          <p:nvPr/>
        </p:nvGrpSpPr>
        <p:grpSpPr bwMode="auto">
          <a:xfrm rot="-1293587">
            <a:off x="6592502" y="2208146"/>
            <a:ext cx="558042" cy="314866"/>
            <a:chOff x="2463499" y="2678200"/>
            <a:chExt cx="792351" cy="434792"/>
          </a:xfrm>
        </p:grpSpPr>
        <p:sp>
          <p:nvSpPr>
            <p:cNvPr id="26" name="Стрелка вправо 25"/>
            <p:cNvSpPr/>
            <p:nvPr/>
          </p:nvSpPr>
          <p:spPr>
            <a:xfrm>
              <a:off x="2463499" y="2678200"/>
              <a:ext cx="792351" cy="43479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007A37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Стрелка вправо 4"/>
            <p:cNvSpPr/>
            <p:nvPr/>
          </p:nvSpPr>
          <p:spPr>
            <a:xfrm>
              <a:off x="2456312" y="2753993"/>
              <a:ext cx="662145" cy="2602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100" dirty="0"/>
            </a:p>
          </p:txBody>
        </p:sp>
      </p:grpSp>
      <p:grpSp>
        <p:nvGrpSpPr>
          <p:cNvPr id="28" name="Группа 35"/>
          <p:cNvGrpSpPr>
            <a:grpSpLocks/>
          </p:cNvGrpSpPr>
          <p:nvPr/>
        </p:nvGrpSpPr>
        <p:grpSpPr bwMode="auto">
          <a:xfrm rot="1546147">
            <a:off x="6550950" y="3930510"/>
            <a:ext cx="558043" cy="314866"/>
            <a:chOff x="2463499" y="2678200"/>
            <a:chExt cx="792351" cy="434792"/>
          </a:xfrm>
        </p:grpSpPr>
        <p:sp>
          <p:nvSpPr>
            <p:cNvPr id="29" name="Стрелка вправо 28"/>
            <p:cNvSpPr/>
            <p:nvPr/>
          </p:nvSpPr>
          <p:spPr>
            <a:xfrm>
              <a:off x="2463499" y="2678200"/>
              <a:ext cx="792351" cy="43479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007A37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Стрелка вправо 4"/>
            <p:cNvSpPr/>
            <p:nvPr/>
          </p:nvSpPr>
          <p:spPr>
            <a:xfrm>
              <a:off x="2463267" y="2765278"/>
              <a:ext cx="662145" cy="2602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100" dirty="0"/>
            </a:p>
          </p:txBody>
        </p:sp>
      </p:grpSp>
      <p:grpSp>
        <p:nvGrpSpPr>
          <p:cNvPr id="31" name="Группа 38"/>
          <p:cNvGrpSpPr>
            <a:grpSpLocks/>
          </p:cNvGrpSpPr>
          <p:nvPr/>
        </p:nvGrpSpPr>
        <p:grpSpPr bwMode="auto">
          <a:xfrm>
            <a:off x="1979643" y="2676525"/>
            <a:ext cx="1491837" cy="904377"/>
            <a:chOff x="336553" y="4383680"/>
            <a:chExt cx="1753195" cy="1051917"/>
          </a:xfrm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336553" y="4383680"/>
              <a:ext cx="1753195" cy="1051917"/>
            </a:xfrm>
            <a:prstGeom prst="roundRect">
              <a:avLst>
                <a:gd name="adj" fmla="val 10000"/>
              </a:avLst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Скругленный прямоугольник 12"/>
            <p:cNvSpPr/>
            <p:nvPr/>
          </p:nvSpPr>
          <p:spPr>
            <a:xfrm>
              <a:off x="366781" y="4414422"/>
              <a:ext cx="1692740" cy="9904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ДИРЕКТОР</a:t>
              </a:r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68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48350" y="785857"/>
            <a:ext cx="2733675" cy="523220"/>
          </a:xfrm>
          <a:prstGeom prst="rect">
            <a:avLst/>
          </a:prstGeom>
          <a:solidFill>
            <a:srgbClr val="008E40"/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1400" b="1" dirty="0" smtClean="0">
                <a:solidFill>
                  <a:schemeClr val="bg1"/>
                </a:solidFill>
                <a:latin typeface="Arial" charset="0"/>
              </a:rPr>
              <a:t>ВЫБОР ПАРТНЕРА ЗАВИСИТ ОТ:</a:t>
            </a:r>
            <a:endParaRPr lang="ru-RU" altLang="ru-RU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9796" y="2181478"/>
            <a:ext cx="67008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2000" b="1" dirty="0">
              <a:solidFill>
                <a:srgbClr val="007A3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solidFill>
                  <a:srgbClr val="006C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sz="2000" b="1" dirty="0" smtClean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Start 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нового направления / новой </a:t>
            </a: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компании</a:t>
            </a:r>
            <a:b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rgbClr val="006C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sz="2000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Доверие к </a:t>
            </a: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бренду</a:t>
            </a:r>
            <a:b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rgbClr val="006C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sz="2000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Финансовое положение компании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36624" y="1207065"/>
            <a:ext cx="14668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i="1" dirty="0" smtClean="0">
                <a:solidFill>
                  <a:srgbClr val="C00000"/>
                </a:solidFill>
                <a:latin typeface="AGOpus" pitchFamily="2" charset="0"/>
              </a:rPr>
              <a:t>6 </a:t>
            </a:r>
            <a:r>
              <a:rPr lang="ru-RU" altLang="ru-RU" sz="3200" b="1" i="1" dirty="0">
                <a:solidFill>
                  <a:srgbClr val="C00000"/>
                </a:solidFill>
                <a:latin typeface="AGOpus" pitchFamily="2" charset="0"/>
              </a:rPr>
              <a:t>ШАГ </a:t>
            </a:r>
            <a:r>
              <a:rPr lang="ru-RU" altLang="ru-RU" sz="3200" b="1" i="1" dirty="0" smtClean="0">
                <a:solidFill>
                  <a:srgbClr val="C00000"/>
                </a:solidFill>
                <a:latin typeface="AGOpus" pitchFamily="2" charset="0"/>
              </a:rPr>
              <a:t> </a:t>
            </a:r>
            <a:endParaRPr lang="ru-RU" sz="3200" i="1" dirty="0">
              <a:solidFill>
                <a:srgbClr val="C00000"/>
              </a:solidFill>
              <a:latin typeface="AGOpus" pitchFamily="2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78039" y="1787336"/>
            <a:ext cx="5407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400" b="1" dirty="0"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БРЕНД И РЕПУТАЦИЯ КОМПАНИИ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40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5829300" y="774293"/>
            <a:ext cx="2814501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Arial" charset="0"/>
              </a:rPr>
              <a:t>О ЧЕМ ЗАБЫВАЮТ: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16862" y="1516869"/>
            <a:ext cx="74366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Проценты – это еще не деньги</a:t>
            </a:r>
            <a:endParaRPr lang="ru-RU" alt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Средний чек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Пообещать не значит жениться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Процент от вознаграждения с переданного клиента или со всей сделки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68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12087" y="1742152"/>
            <a:ext cx="75949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% от вознаграждения со сделки, по которой передан клиент, или со всех сделок, которые были проведены</a:t>
            </a:r>
            <a:endParaRPr lang="en-US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Центры региональных продаж в крупных компаниях тоже должны «кушать»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Дефекты передачи клиентов и обращений через посредников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972175" y="802868"/>
            <a:ext cx="2814501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Arial" charset="0"/>
              </a:rPr>
              <a:t>О ЧЕМ ЗАБЫВАЮТ: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68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868" y="896542"/>
            <a:ext cx="1930523" cy="2606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Прямоугольник 11"/>
          <p:cNvSpPr>
            <a:spLocks noChangeArrowheads="1"/>
          </p:cNvSpPr>
          <p:nvPr/>
        </p:nvSpPr>
        <p:spPr bwMode="auto">
          <a:xfrm>
            <a:off x="1956868" y="3756931"/>
            <a:ext cx="2580084" cy="93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defRPr sz="2800"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SimHei" pitchFamily="49" charset="-122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SimHei" pitchFamily="49" charset="-122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262626"/>
                </a:solidFill>
                <a:latin typeface="Arial" charset="0"/>
                <a:cs typeface="Arial" charset="0"/>
              </a:rPr>
              <a:t>Валерий Виноградов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262626"/>
                </a:solidFill>
                <a:latin typeface="Arial" charset="0"/>
                <a:cs typeface="Arial" charset="0"/>
              </a:rPr>
              <a:t>Вице-президент РГР,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262626"/>
                </a:solidFill>
                <a:latin typeface="Arial" charset="0"/>
                <a:cs typeface="Arial" charset="0"/>
              </a:rPr>
              <a:t>Президент ГК «АВЕНТИН»,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262626"/>
                </a:solidFill>
                <a:latin typeface="Arial" charset="0"/>
                <a:cs typeface="Arial" charset="0"/>
              </a:rPr>
              <a:t>Адвокат СПб </a:t>
            </a:r>
            <a:r>
              <a:rPr lang="ru-RU" altLang="ru-RU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ГКА</a:t>
            </a:r>
            <a:endParaRPr lang="ru-RU" altLang="ru-RU" sz="1400" dirty="0">
              <a:solidFill>
                <a:srgbClr val="262626"/>
              </a:solidFill>
              <a:latin typeface="Arial" charset="0"/>
              <a:cs typeface="Arial" charset="0"/>
            </a:endParaRPr>
          </a:p>
        </p:txBody>
      </p:sp>
      <p:sp>
        <p:nvSpPr>
          <p:cNvPr id="3090" name="Прямоугольник 26"/>
          <p:cNvSpPr>
            <a:spLocks noChangeArrowheads="1"/>
          </p:cNvSpPr>
          <p:nvPr/>
        </p:nvSpPr>
        <p:spPr bwMode="auto">
          <a:xfrm>
            <a:off x="4714603" y="834629"/>
            <a:ext cx="4104085" cy="238527"/>
          </a:xfrm>
          <a:prstGeom prst="rect">
            <a:avLst/>
          </a:prstGeom>
          <a:solidFill>
            <a:srgbClr val="008E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defRPr sz="2800"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SimHei" pitchFamily="49" charset="-122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SimHei" pitchFamily="49" charset="-122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1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QR </a:t>
            </a:r>
            <a:r>
              <a:rPr lang="ru-RU" altLang="ru-RU" sz="11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–КОД  НА ЛИЧНУЮ СТРАНИЦУ РГР</a:t>
            </a:r>
            <a:endParaRPr lang="ru-RU" altLang="ru-RU" sz="11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75" y="1466850"/>
            <a:ext cx="2514600" cy="2514600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74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410993" y="1383306"/>
            <a:ext cx="559836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sz="16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Деньги - не </a:t>
            </a:r>
            <a:r>
              <a:rPr lang="ru-RU" alt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главное ???</a:t>
            </a:r>
            <a:endParaRPr lang="ru-RU" alt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ru-RU" alt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sz="16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Имидж партнера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ru-RU" alt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sz="16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Качество услуги и сервиса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ru-RU" altLang="ru-RU" sz="1600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Плата за контакты других </a:t>
            </a:r>
            <a:r>
              <a:rPr lang="ru-RU" altLang="ru-RU" sz="16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партнеров ???</a:t>
            </a:r>
            <a:endParaRPr lang="ru-RU" altLang="ru-RU" sz="1600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ru-RU" altLang="ru-RU" sz="1600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Кому из сотрудников передается </a:t>
            </a:r>
            <a:r>
              <a:rPr lang="ru-RU" alt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клиент ???</a:t>
            </a:r>
            <a:endParaRPr lang="ru-RU" alt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ru-RU" altLang="ru-RU" sz="1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Комплексность услуг партнера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ru-RU" alt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Сотрудничество с операторами локального </a:t>
            </a:r>
            <a:r>
              <a:rPr lang="ru-RU" altLang="ru-RU" sz="16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рынка </a:t>
            </a:r>
            <a:endParaRPr lang="en-US" alt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848350" y="836182"/>
            <a:ext cx="2814501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Arial" charset="0"/>
              </a:rPr>
              <a:t>О ЧЕМ ЗАБЫВАЮТ: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68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5762625" y="793343"/>
            <a:ext cx="2833551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Arial" charset="0"/>
              </a:rPr>
              <a:t>РАБОТАЮТ ЛУЧШИЕ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52501" y="1753533"/>
            <a:ext cx="71723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sz="2000" b="1" dirty="0">
                <a:solidFill>
                  <a:srgbClr val="008E40"/>
                </a:solidFill>
                <a:latin typeface="Arial" charset="0"/>
              </a:rPr>
              <a:t>РАСПРЕДЕЛЕНИЕ </a:t>
            </a:r>
            <a:r>
              <a:rPr lang="ru-RU" altLang="ru-RU" sz="2000" b="1" dirty="0">
                <a:latin typeface="Arial" charset="0"/>
              </a:rPr>
              <a:t>– СПРАВЕДЛИВОЕ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latin typeface="Arial" charset="0"/>
              </a:rPr>
              <a:t>СРЕДИ ЛУЧШИХ. РЕГЛАМЕНТ.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2000" b="1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rgbClr val="008000"/>
                </a:solidFill>
                <a:latin typeface="Arial" charset="0"/>
              </a:rPr>
              <a:t>2. </a:t>
            </a:r>
            <a:r>
              <a:rPr lang="ru-RU" altLang="ru-RU" sz="2000" b="1" dirty="0">
                <a:solidFill>
                  <a:srgbClr val="008E40"/>
                </a:solidFill>
                <a:latin typeface="Arial" charset="0"/>
              </a:rPr>
              <a:t>ЛУЧШИЙ</a:t>
            </a:r>
            <a:r>
              <a:rPr lang="ru-RU" altLang="ru-RU" sz="2000" b="1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ru-RU" altLang="ru-RU" sz="2000" b="1" dirty="0">
                <a:latin typeface="Arial" charset="0"/>
              </a:rPr>
              <a:t>– ЗАЧЕМ ЕМУ ЭТО?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2000" b="1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rgbClr val="008000"/>
                </a:solidFill>
                <a:latin typeface="Arial" charset="0"/>
              </a:rPr>
              <a:t>3. </a:t>
            </a:r>
            <a:r>
              <a:rPr lang="ru-RU" altLang="ru-RU" sz="2000" b="1" dirty="0">
                <a:solidFill>
                  <a:srgbClr val="008E40"/>
                </a:solidFill>
                <a:latin typeface="Arial" charset="0"/>
              </a:rPr>
              <a:t>БЕЗУПРЕЧНОЕ КАЧЕСТВО</a:t>
            </a:r>
            <a:r>
              <a:rPr lang="ru-RU" altLang="ru-RU" sz="2000" b="1" dirty="0">
                <a:latin typeface="Arial" charset="0"/>
              </a:rPr>
              <a:t>, ПРОМЕЖУТОЧНЫЙ И ОКОНЧАТЕЛЬНЫЙ КОНТРОЛЬ.</a:t>
            </a:r>
          </a:p>
          <a:p>
            <a:pPr>
              <a:spcBef>
                <a:spcPct val="0"/>
              </a:spcBef>
              <a:defRPr/>
            </a:pPr>
            <a:endParaRPr lang="ru-RU" altLang="ru-RU" sz="2000" b="1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rgbClr val="008000"/>
                </a:solidFill>
                <a:latin typeface="Arial" charset="0"/>
              </a:rPr>
              <a:t>4. </a:t>
            </a:r>
            <a:r>
              <a:rPr lang="ru-RU" altLang="ru-RU" sz="2000" b="1" dirty="0">
                <a:solidFill>
                  <a:srgbClr val="008E40"/>
                </a:solidFill>
                <a:latin typeface="Arial" charset="0"/>
              </a:rPr>
              <a:t>ЖАЛОБА</a:t>
            </a:r>
            <a:r>
              <a:rPr lang="ru-RU" altLang="ru-RU" sz="2000" b="1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ru-RU" altLang="ru-RU" sz="2000" b="1" dirty="0">
                <a:latin typeface="Arial" charset="0"/>
              </a:rPr>
              <a:t>– ОТСТРАНЕНИЕ / ЗАМЕНА.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68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050218" y="793343"/>
            <a:ext cx="2512757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Arial" charset="0"/>
              </a:rPr>
              <a:t>СОТРУДНИЧЕСТВО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33713" y="1210646"/>
            <a:ext cx="6905487" cy="3527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b="1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latin typeface="Arial" charset="0"/>
              </a:rPr>
              <a:t>1. ВТОРИЧКА?  ПЕРВИЧКА?  АРЕНДА?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2400" b="1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latin typeface="Arial" charset="0"/>
              </a:rPr>
              <a:t>2. ЗАГОРОДНАЯ,  КОММЕРЧЕСКАЯ?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2400" b="1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latin typeface="Arial" charset="0"/>
              </a:rPr>
              <a:t>3. ЮРИДИЧЕСКИЕ УСЛУГИ,  ИНВЕСТИЦИИ?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2400" b="1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latin typeface="Arial" charset="0"/>
              </a:rPr>
              <a:t>4. КОМПЛЕКСНОЕ ОБСЛУЖИВАНИЕ,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latin typeface="Arial" charset="0"/>
              </a:rPr>
              <a:t>    ПРИНЦИП ОДНОГО ОКНА.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42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28016" y="1874788"/>
            <a:ext cx="73237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2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 </a:t>
            </a:r>
            <a:r>
              <a:rPr lang="ru-RU" altLang="ru-RU" sz="2400" b="1" dirty="0" smtClean="0">
                <a:latin typeface="Arial" charset="0"/>
              </a:rPr>
              <a:t>БЕЗУПРЕЧНЫЙ </a:t>
            </a:r>
            <a:r>
              <a:rPr lang="ru-RU" altLang="ru-RU" sz="2400" b="1" dirty="0">
                <a:latin typeface="Arial" charset="0"/>
              </a:rPr>
              <a:t>ИМИДЖ ПАРТНЁРА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2400" b="1" dirty="0">
              <a:latin typeface="Arial" charset="0"/>
            </a:endParaRPr>
          </a:p>
          <a:p>
            <a:pPr>
              <a:defRPr/>
            </a:pPr>
            <a:r>
              <a:rPr lang="ru-RU" altLang="ru-RU" sz="2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 </a:t>
            </a:r>
            <a:r>
              <a:rPr lang="ru-RU" altLang="ru-RU" sz="2400" b="1" dirty="0" smtClean="0">
                <a:latin typeface="Arial" charset="0"/>
              </a:rPr>
              <a:t>БЕСПЛАТНАЯ </a:t>
            </a:r>
            <a:r>
              <a:rPr lang="ru-RU" altLang="ru-RU" sz="2400" b="1" dirty="0">
                <a:latin typeface="Arial" charset="0"/>
              </a:rPr>
              <a:t>РЕКОМЕНДАЦИЯ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latin typeface="Arial" charset="0"/>
              </a:rPr>
              <a:t>ПАРТНЕРОВ В ДРУГИХ РЕГИОНАХ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2400" b="1" dirty="0">
              <a:latin typeface="Arial" charset="0"/>
            </a:endParaRPr>
          </a:p>
          <a:p>
            <a:pPr>
              <a:defRPr/>
            </a:pPr>
            <a:r>
              <a:rPr lang="ru-RU" altLang="ru-RU" sz="24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sz="2400" b="1" dirty="0" smtClean="0">
                <a:latin typeface="Arial" charset="0"/>
              </a:rPr>
              <a:t> </a:t>
            </a:r>
            <a:r>
              <a:rPr lang="ru-RU" altLang="ru-RU" sz="2400" b="1" dirty="0">
                <a:latin typeface="Arial" charset="0"/>
              </a:rPr>
              <a:t>ВИЗУАЛИЗАЦИЯ ЭТАПОВ СДЕЛКИ </a:t>
            </a:r>
            <a:r>
              <a:rPr lang="ru-RU" altLang="ru-RU" sz="2400" b="1" dirty="0" smtClean="0">
                <a:latin typeface="Arial" charset="0"/>
              </a:rPr>
              <a:t>- </a:t>
            </a:r>
            <a:r>
              <a:rPr lang="en-US" altLang="ru-RU" sz="2400" b="1" dirty="0" smtClean="0">
                <a:latin typeface="Arial" charset="0"/>
              </a:rPr>
              <a:t>CRM</a:t>
            </a:r>
            <a:endParaRPr lang="ru-RU" altLang="ru-RU" sz="2400" b="1" dirty="0">
              <a:latin typeface="Arial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695950" y="799292"/>
            <a:ext cx="2985951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Arial" charset="0"/>
              </a:rPr>
              <a:t>СЛАГАЕМЫЕ УСПЕХА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68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102469" y="783818"/>
            <a:ext cx="2512757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ЗАВИСИТ ОТ:</a:t>
            </a:r>
            <a:endParaRPr lang="ru-RU" altLang="ru-RU" sz="18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40662" y="1478248"/>
            <a:ext cx="7189038" cy="31700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sz="2000" b="1" dirty="0">
                <a:latin typeface="Arial" charset="0"/>
              </a:rPr>
              <a:t>СОТРУДНИЧЕСТВО НА </a:t>
            </a:r>
            <a:r>
              <a:rPr lang="ru-RU" altLang="ru-RU" sz="2000" b="1" dirty="0" smtClean="0">
                <a:latin typeface="Arial" charset="0"/>
              </a:rPr>
              <a:t>МЕЖРЕГИОНАЛЬНОМ</a:t>
            </a:r>
            <a:r>
              <a:rPr lang="en-US" altLang="ru-RU" sz="2000" b="1" dirty="0" smtClean="0">
                <a:latin typeface="Arial" charset="0"/>
              </a:rPr>
              <a:t> </a:t>
            </a:r>
            <a:r>
              <a:rPr lang="ru-RU" altLang="ru-RU" sz="2000" b="1" dirty="0" smtClean="0">
                <a:latin typeface="Arial" charset="0"/>
              </a:rPr>
              <a:t>РЫНКЕ</a:t>
            </a:r>
            <a:endParaRPr lang="ru-RU" altLang="ru-RU" sz="2000" b="1" dirty="0">
              <a:latin typeface="Arial" charset="0"/>
            </a:endParaRPr>
          </a:p>
          <a:p>
            <a:pPr>
              <a:spcBef>
                <a:spcPct val="0"/>
              </a:spcBef>
              <a:defRPr/>
            </a:pPr>
            <a:endParaRPr lang="ru-RU" altLang="ru-RU" sz="2000" b="1" dirty="0">
              <a:latin typeface="Arial" charset="0"/>
            </a:endParaRPr>
          </a:p>
          <a:p>
            <a:pPr>
              <a:spcBef>
                <a:spcPct val="0"/>
              </a:spcBef>
              <a:defRPr/>
            </a:pPr>
            <a:r>
              <a:rPr lang="ru-RU" altLang="ru-RU" sz="2000" b="1" dirty="0">
                <a:latin typeface="Arial" charset="0"/>
              </a:rPr>
              <a:t>2. СОТРУДНИЧЕСТВО НА ЛОКАЛЬНОМ РЫНКЕ</a:t>
            </a:r>
          </a:p>
          <a:p>
            <a:pPr>
              <a:spcBef>
                <a:spcPct val="0"/>
              </a:spcBef>
              <a:defRPr/>
            </a:pPr>
            <a:endParaRPr lang="ru-RU" altLang="ru-RU" sz="2000" b="1" dirty="0">
              <a:latin typeface="Arial" charset="0"/>
            </a:endParaRPr>
          </a:p>
          <a:p>
            <a:pPr>
              <a:spcBef>
                <a:spcPct val="0"/>
              </a:spcBef>
              <a:defRPr/>
            </a:pPr>
            <a:r>
              <a:rPr lang="ru-RU" altLang="ru-RU" sz="2000" b="1" dirty="0">
                <a:latin typeface="Arial" charset="0"/>
              </a:rPr>
              <a:t>3. КОМПЛЕКСНОСТЬ</a:t>
            </a:r>
          </a:p>
          <a:p>
            <a:pPr>
              <a:spcBef>
                <a:spcPct val="0"/>
              </a:spcBef>
              <a:defRPr/>
            </a:pPr>
            <a:endParaRPr lang="ru-RU" altLang="ru-RU" sz="2000" b="1" dirty="0">
              <a:latin typeface="Arial" charset="0"/>
            </a:endParaRPr>
          </a:p>
          <a:p>
            <a:pPr>
              <a:spcBef>
                <a:spcPct val="0"/>
              </a:spcBef>
              <a:defRPr/>
            </a:pPr>
            <a:r>
              <a:rPr lang="ru-RU" altLang="ru-RU" sz="2000" b="1" dirty="0">
                <a:latin typeface="Arial" charset="0"/>
              </a:rPr>
              <a:t>4. КАЧЕСТВО УСЛУГИ И СЕРВИСА</a:t>
            </a:r>
          </a:p>
          <a:p>
            <a:pPr>
              <a:spcBef>
                <a:spcPct val="0"/>
              </a:spcBef>
              <a:defRPr/>
            </a:pPr>
            <a:endParaRPr lang="ru-RU" altLang="ru-RU" sz="2000" b="1" dirty="0">
              <a:latin typeface="Arial" charset="0"/>
            </a:endParaRPr>
          </a:p>
          <a:p>
            <a:pPr>
              <a:spcBef>
                <a:spcPct val="0"/>
              </a:spcBef>
              <a:defRPr/>
            </a:pPr>
            <a:r>
              <a:rPr lang="ru-RU" altLang="ru-RU" sz="2000" b="1" dirty="0">
                <a:latin typeface="Arial" charset="0"/>
              </a:rPr>
              <a:t>5. ВЫСОКИЙ СРЕДНИЙ ЧЕК</a:t>
            </a:r>
            <a:endParaRPr lang="ru-RU" altLang="ru-RU" sz="2000" u="sng" dirty="0"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42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5772150" y="793343"/>
            <a:ext cx="2966901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Arial" charset="0"/>
              </a:rPr>
              <a:t>ПРИОРИТЕТ СЕРВИСА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8553" y="1648278"/>
            <a:ext cx="632258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endParaRPr lang="ru-RU" altLang="ru-RU" sz="2400" b="1" dirty="0">
              <a:latin typeface="Arial" charset="0"/>
            </a:endParaRPr>
          </a:p>
          <a:p>
            <a:pPr>
              <a:spcBef>
                <a:spcPct val="0"/>
              </a:spcBef>
              <a:defRPr/>
            </a:pPr>
            <a:r>
              <a:rPr lang="ru-RU" altLang="ru-RU" sz="2400" b="1" dirty="0">
                <a:latin typeface="Arial" charset="0"/>
              </a:rPr>
              <a:t>1. ВСТРЕЧА/ПРОВОДЫ В </a:t>
            </a:r>
            <a:r>
              <a:rPr lang="ru-RU" altLang="ru-RU" sz="2400" b="1" dirty="0" smtClean="0">
                <a:latin typeface="Arial" charset="0"/>
              </a:rPr>
              <a:t>АЭРОПОРТУ</a:t>
            </a:r>
          </a:p>
          <a:p>
            <a:pPr>
              <a:spcBef>
                <a:spcPct val="0"/>
              </a:spcBef>
              <a:defRPr/>
            </a:pPr>
            <a:endParaRPr lang="ru-RU" altLang="ru-RU" sz="2400" b="1" dirty="0" smtClean="0">
              <a:latin typeface="Arial" charset="0"/>
            </a:endParaRPr>
          </a:p>
          <a:p>
            <a:pPr>
              <a:spcBef>
                <a:spcPct val="0"/>
              </a:spcBef>
              <a:defRPr/>
            </a:pPr>
            <a:r>
              <a:rPr lang="ru-RU" altLang="ru-RU" sz="2400" b="1" dirty="0" smtClean="0">
                <a:latin typeface="Arial" charset="0"/>
              </a:rPr>
              <a:t>2</a:t>
            </a:r>
            <a:r>
              <a:rPr lang="ru-RU" altLang="ru-RU" sz="2400" b="1" dirty="0">
                <a:latin typeface="Arial" charset="0"/>
              </a:rPr>
              <a:t>. ПРЕДВАРИТЕЛЬНАЯ </a:t>
            </a:r>
            <a:r>
              <a:rPr lang="ru-RU" altLang="ru-RU" sz="2400" b="1" dirty="0" smtClean="0">
                <a:latin typeface="Arial" charset="0"/>
              </a:rPr>
              <a:t>АРЕНДА</a:t>
            </a:r>
          </a:p>
          <a:p>
            <a:pPr>
              <a:spcBef>
                <a:spcPct val="0"/>
              </a:spcBef>
              <a:defRPr/>
            </a:pPr>
            <a:endParaRPr lang="ru-RU" altLang="ru-RU" sz="2400" b="1" dirty="0" smtClean="0">
              <a:latin typeface="Arial" charset="0"/>
            </a:endParaRPr>
          </a:p>
          <a:p>
            <a:pPr>
              <a:spcBef>
                <a:spcPct val="0"/>
              </a:spcBef>
              <a:defRPr/>
            </a:pPr>
            <a:r>
              <a:rPr lang="ru-RU" altLang="ru-RU" sz="2400" b="1" dirty="0" smtClean="0">
                <a:latin typeface="Arial" charset="0"/>
              </a:rPr>
              <a:t>3</a:t>
            </a:r>
            <a:r>
              <a:rPr lang="ru-RU" altLang="ru-RU" sz="2400" b="1" dirty="0">
                <a:latin typeface="Arial" charset="0"/>
              </a:rPr>
              <a:t>. БЫТОВЫЕ </a:t>
            </a:r>
            <a:r>
              <a:rPr lang="ru-RU" altLang="ru-RU" sz="2400" b="1" dirty="0" smtClean="0">
                <a:latin typeface="Arial" charset="0"/>
              </a:rPr>
              <a:t>ВОПРОСЫ</a:t>
            </a:r>
          </a:p>
          <a:p>
            <a:pPr>
              <a:spcBef>
                <a:spcPct val="0"/>
              </a:spcBef>
              <a:defRPr/>
            </a:pPr>
            <a:endParaRPr lang="ru-RU" altLang="ru-RU" sz="2400" b="1" u="sng" dirty="0" smtClean="0">
              <a:latin typeface="Arial" charset="0"/>
            </a:endParaRPr>
          </a:p>
          <a:p>
            <a:pPr>
              <a:spcBef>
                <a:spcPct val="0"/>
              </a:spcBef>
              <a:defRPr/>
            </a:pPr>
            <a:r>
              <a:rPr lang="ru-RU" altLang="ru-RU" sz="2400" b="1" dirty="0" smtClean="0">
                <a:latin typeface="Arial" charset="0"/>
              </a:rPr>
              <a:t>4</a:t>
            </a:r>
            <a:r>
              <a:rPr lang="ru-RU" altLang="ru-RU" sz="2400" b="1" dirty="0">
                <a:latin typeface="Arial" charset="0"/>
              </a:rPr>
              <a:t>. В ХОДЕ СДЕЛКИ</a:t>
            </a:r>
            <a:endParaRPr lang="ru-RU" altLang="ru-RU" sz="2400" dirty="0"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9091" y="1264227"/>
            <a:ext cx="42597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altLang="ru-RU" sz="2400" b="1" dirty="0">
                <a:solidFill>
                  <a:srgbClr val="008E40"/>
                </a:solidFill>
                <a:latin typeface="Arial" charset="0"/>
              </a:rPr>
              <a:t>ОСНОВНЫЕ ЭЛЕМЕНТЫ: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42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419725" y="792738"/>
            <a:ext cx="3181350" cy="523220"/>
          </a:xfrm>
          <a:prstGeom prst="rect">
            <a:avLst/>
          </a:prstGeom>
          <a:solidFill>
            <a:srgbClr val="008E40"/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1400" b="1" dirty="0" smtClean="0">
                <a:solidFill>
                  <a:schemeClr val="bg1"/>
                </a:solidFill>
                <a:latin typeface="Arial" charset="0"/>
              </a:rPr>
              <a:t>ОСОБЫЕ УСЛОВИЯ: ОСНОВНЫЕ СХЕМЫ</a:t>
            </a:r>
            <a:endParaRPr lang="ru-RU" altLang="ru-RU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19550" y="1476567"/>
            <a:ext cx="15906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i="1" dirty="0">
                <a:solidFill>
                  <a:srgbClr val="C00000"/>
                </a:solidFill>
                <a:latin typeface="AGOpus" pitchFamily="2" charset="0"/>
              </a:rPr>
              <a:t>7</a:t>
            </a:r>
            <a:r>
              <a:rPr lang="ru-RU" altLang="ru-RU" sz="3200" b="1" i="1" dirty="0" smtClean="0">
                <a:solidFill>
                  <a:srgbClr val="C00000"/>
                </a:solidFill>
                <a:latin typeface="AGOpus" pitchFamily="2" charset="0"/>
              </a:rPr>
              <a:t> </a:t>
            </a:r>
            <a:r>
              <a:rPr lang="ru-RU" altLang="ru-RU" sz="3200" b="1" i="1" dirty="0">
                <a:solidFill>
                  <a:srgbClr val="C00000"/>
                </a:solidFill>
                <a:latin typeface="AGOpus" pitchFamily="2" charset="0"/>
              </a:rPr>
              <a:t>ШАГ </a:t>
            </a:r>
            <a:r>
              <a:rPr lang="ru-RU" altLang="ru-RU" sz="3200" b="1" i="1" dirty="0" smtClean="0">
                <a:solidFill>
                  <a:srgbClr val="C00000"/>
                </a:solidFill>
                <a:latin typeface="AGOpus" pitchFamily="2" charset="0"/>
              </a:rPr>
              <a:t> </a:t>
            </a:r>
            <a:endParaRPr lang="ru-RU" sz="3200" i="1" dirty="0">
              <a:solidFill>
                <a:srgbClr val="C00000"/>
              </a:solidFill>
              <a:latin typeface="AGOpus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45437" y="1896608"/>
            <a:ext cx="7458247" cy="268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1600" b="1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>
                <a:latin typeface="Arial" charset="0"/>
              </a:rPr>
              <a:t>1. ПЕРЕДАЧА КЛИЕНТА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1600" b="1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>
                <a:latin typeface="Arial" charset="0"/>
              </a:rPr>
              <a:t>2. ПЕРЕДАЧА КЛИЕНТА + ВЫЕЗД ПАРТНЁРА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1600" b="1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>
                <a:latin typeface="Arial" charset="0"/>
              </a:rPr>
              <a:t>3. ЗАКЛЮЧЕНИЕ ПАРТНЁРОМ ДОГОВОРА С КЛИЕНТОМ С ПРАВОМ ВЫБОРА СУБПОДРЯДЧИКА ПО СВОЕМУ УСМОТРЕНИЮ.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1600" b="1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>
                <a:latin typeface="Arial" charset="0"/>
              </a:rPr>
              <a:t>4. ПЕРЕДАЧА УДАЛЁННЫХ ФУНКЦИЙ ПО СДЕЛКЕ ПАРТНЁРУ (</a:t>
            </a:r>
            <a:r>
              <a:rPr lang="ru-RU" altLang="ru-RU" sz="1600" b="1" dirty="0">
                <a:solidFill>
                  <a:srgbClr val="008E40"/>
                </a:solidFill>
                <a:latin typeface="Arial" charset="0"/>
              </a:rPr>
              <a:t>ПРОСМОТРЫ, СБОР ДОКУМЕНТОВ, СОВЕРШЕНИЕ СДЕЛКИ</a:t>
            </a:r>
            <a:r>
              <a:rPr lang="ru-RU" altLang="ru-RU" sz="1600" b="1" dirty="0">
                <a:latin typeface="Arial" charset="0"/>
              </a:rPr>
              <a:t>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0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045319" y="783818"/>
            <a:ext cx="2512757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Arial" charset="0"/>
              </a:rPr>
              <a:t>СПЕЦИАЛИЗАЦИЯ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30275" y="1245334"/>
            <a:ext cx="7523275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000" b="1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latin typeface="Arial" charset="0"/>
              </a:rPr>
              <a:t> </a:t>
            </a:r>
            <a:r>
              <a:rPr lang="ru-RU" altLang="ru-RU" sz="2000" b="1" dirty="0" smtClean="0">
                <a:latin typeface="Arial" charset="0"/>
              </a:rPr>
              <a:t>   </a:t>
            </a:r>
            <a:r>
              <a:rPr lang="ru-RU" altLang="ru-RU" sz="2000" b="1" dirty="0" smtClean="0">
                <a:solidFill>
                  <a:srgbClr val="008E40"/>
                </a:solidFill>
                <a:latin typeface="Arial" charset="0"/>
              </a:rPr>
              <a:t>МРП</a:t>
            </a:r>
            <a:r>
              <a:rPr lang="ru-RU" altLang="ru-RU" sz="2000" b="1" dirty="0">
                <a:solidFill>
                  <a:srgbClr val="008E40"/>
                </a:solidFill>
                <a:latin typeface="Arial" charset="0"/>
              </a:rPr>
              <a:t>:</a:t>
            </a:r>
            <a:r>
              <a:rPr lang="ru-RU" altLang="ru-RU" sz="2000" b="1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ru-RU" altLang="ru-RU" sz="2000" b="1" dirty="0">
                <a:latin typeface="Arial" charset="0"/>
              </a:rPr>
              <a:t>СОТРУДНИЧЕСТВО ФИРМ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latin typeface="Arial" charset="0"/>
              </a:rPr>
              <a:t>    = СОТРУДНИЧЕСТВО 1-х ЛИЦ, А НЕ АГЕНТОВ.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2000" b="1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solidFill>
                  <a:srgbClr val="008000"/>
                </a:solidFill>
                <a:latin typeface="Arial" charset="0"/>
              </a:rPr>
              <a:t>    </a:t>
            </a:r>
            <a:r>
              <a:rPr lang="ru-RU" altLang="ru-RU" sz="2000" b="1" dirty="0" smtClean="0">
                <a:solidFill>
                  <a:srgbClr val="008E40"/>
                </a:solidFill>
                <a:latin typeface="Arial" charset="0"/>
              </a:rPr>
              <a:t>ОТВЕТСТВЕННЫЙ</a:t>
            </a:r>
            <a:r>
              <a:rPr lang="ru-RU" altLang="ru-RU" sz="2000" b="1" dirty="0" smtClean="0">
                <a:latin typeface="Arial" charset="0"/>
              </a:rPr>
              <a:t> </a:t>
            </a:r>
            <a:r>
              <a:rPr lang="ru-RU" altLang="ru-RU" sz="2000" b="1" dirty="0">
                <a:latin typeface="Arial" charset="0"/>
              </a:rPr>
              <a:t>– ОТДЕЛЬНЫЙ СОТРУДНИК /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latin typeface="Arial" charset="0"/>
              </a:rPr>
              <a:t>    ДИРЕКТОР.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2000" b="1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solidFill>
                  <a:srgbClr val="008000"/>
                </a:solidFill>
                <a:latin typeface="Arial" charset="0"/>
              </a:rPr>
              <a:t>    </a:t>
            </a:r>
            <a:r>
              <a:rPr lang="ru-RU" altLang="ru-RU" sz="2000" b="1" dirty="0" smtClean="0">
                <a:solidFill>
                  <a:srgbClr val="008E40"/>
                </a:solidFill>
                <a:latin typeface="Arial" charset="0"/>
              </a:rPr>
              <a:t>1-я </a:t>
            </a:r>
            <a:r>
              <a:rPr lang="ru-RU" altLang="ru-RU" sz="2000" b="1" dirty="0">
                <a:solidFill>
                  <a:srgbClr val="008E40"/>
                </a:solidFill>
                <a:latin typeface="Arial" charset="0"/>
              </a:rPr>
              <a:t>БЕСЕДА </a:t>
            </a:r>
            <a:r>
              <a:rPr lang="ru-RU" altLang="ru-RU" sz="2000" b="1" dirty="0">
                <a:latin typeface="Arial" charset="0"/>
              </a:rPr>
              <a:t>- С АГЕНТОМ ПАРТНЁРА,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rgbClr val="008000"/>
                </a:solidFill>
                <a:latin typeface="Arial" charset="0"/>
              </a:rPr>
              <a:t>    </a:t>
            </a:r>
            <a:r>
              <a:rPr lang="ru-RU" altLang="ru-RU" sz="2000" b="1" dirty="0">
                <a:solidFill>
                  <a:srgbClr val="008E40"/>
                </a:solidFill>
                <a:latin typeface="Arial" charset="0"/>
              </a:rPr>
              <a:t>2-я БЕСЕДА</a:t>
            </a:r>
            <a:r>
              <a:rPr lang="ru-RU" altLang="ru-RU" sz="2000" b="1" dirty="0" smtClean="0">
                <a:solidFill>
                  <a:srgbClr val="008E40"/>
                </a:solidFill>
                <a:latin typeface="Arial" charset="0"/>
              </a:rPr>
              <a:t> </a:t>
            </a:r>
            <a:r>
              <a:rPr lang="ru-RU" altLang="ru-RU" sz="2000" b="1" dirty="0">
                <a:latin typeface="Arial" charset="0"/>
              </a:rPr>
              <a:t>- С КЛИЕНТОМ,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latin typeface="Arial" charset="0"/>
              </a:rPr>
              <a:t>    ЗАТЕМ – ПЕРЕДАЧА И КОНТРОЛЬ</a:t>
            </a:r>
            <a:r>
              <a:rPr lang="ru-RU" altLang="ru-RU" sz="12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Arial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42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5829301" y="831443"/>
            <a:ext cx="2862126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Arial" charset="0"/>
              </a:rPr>
              <a:t>ДОГОВОР ИЛИ БЕЗ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11989" y="1280711"/>
            <a:ext cx="7791450" cy="317009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altLang="ru-RU" sz="2000" b="1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ru-RU" altLang="ru-RU" sz="2000" b="1" dirty="0">
                <a:solidFill>
                  <a:srgbClr val="008E40"/>
                </a:solidFill>
                <a:latin typeface="Arial" charset="0"/>
              </a:rPr>
              <a:t>КОНВЕРСИЯ:</a:t>
            </a:r>
          </a:p>
          <a:p>
            <a:pPr algn="ctr">
              <a:spcBef>
                <a:spcPct val="0"/>
              </a:spcBef>
              <a:defRPr/>
            </a:pPr>
            <a:endParaRPr lang="ru-RU" altLang="ru-RU" sz="2000" b="1" dirty="0">
              <a:latin typeface="Arial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altLang="ru-RU" sz="2000" b="1" dirty="0">
                <a:latin typeface="Arial" charset="0"/>
              </a:rPr>
              <a:t>1. БЕЗ ДОГОВОРА – </a:t>
            </a:r>
            <a:r>
              <a:rPr lang="ru-RU" altLang="ru-RU" sz="2000" b="1" dirty="0">
                <a:solidFill>
                  <a:srgbClr val="C00000"/>
                </a:solidFill>
                <a:latin typeface="Arial" charset="0"/>
              </a:rPr>
              <a:t>10-20%</a:t>
            </a:r>
          </a:p>
          <a:p>
            <a:pPr algn="ctr">
              <a:spcBef>
                <a:spcPct val="0"/>
              </a:spcBef>
              <a:defRPr/>
            </a:pPr>
            <a:endParaRPr lang="ru-RU" altLang="ru-RU" sz="2000" b="1" dirty="0">
              <a:latin typeface="Arial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altLang="ru-RU" sz="2000" b="1" dirty="0">
                <a:latin typeface="Arial" charset="0"/>
              </a:rPr>
              <a:t>2. ПО ДОГОВОРУ – </a:t>
            </a:r>
            <a:r>
              <a:rPr lang="ru-RU" altLang="ru-RU" sz="2000" b="1" dirty="0">
                <a:solidFill>
                  <a:srgbClr val="FFC000"/>
                </a:solidFill>
                <a:latin typeface="Arial" charset="0"/>
              </a:rPr>
              <a:t>50-60%</a:t>
            </a:r>
          </a:p>
          <a:p>
            <a:pPr algn="ctr">
              <a:spcBef>
                <a:spcPct val="0"/>
              </a:spcBef>
              <a:defRPr/>
            </a:pPr>
            <a:endParaRPr lang="ru-RU" altLang="ru-RU" sz="2000" b="1" dirty="0">
              <a:latin typeface="Arial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altLang="ru-RU" sz="2000" b="1" dirty="0">
                <a:latin typeface="Arial" charset="0"/>
              </a:rPr>
              <a:t>3. ПО ДОГОВОРУ С АВАНСИРОВАНИЕМ – </a:t>
            </a:r>
            <a:r>
              <a:rPr lang="ru-RU" altLang="ru-RU" sz="2000" b="1" dirty="0">
                <a:solidFill>
                  <a:srgbClr val="008E40"/>
                </a:solidFill>
                <a:latin typeface="Arial" charset="0"/>
              </a:rPr>
              <a:t>70-80%</a:t>
            </a:r>
          </a:p>
          <a:p>
            <a:pPr algn="ctr">
              <a:spcBef>
                <a:spcPct val="0"/>
              </a:spcBef>
              <a:defRPr/>
            </a:pPr>
            <a:endParaRPr lang="ru-RU" altLang="ru-RU" sz="2000" b="1" u="sng" dirty="0">
              <a:latin typeface="Arial" charset="0"/>
            </a:endParaRPr>
          </a:p>
          <a:p>
            <a:pPr algn="ctr">
              <a:spcBef>
                <a:spcPct val="0"/>
              </a:spcBef>
              <a:defRPr/>
            </a:pPr>
            <a:endParaRPr lang="ru-RU" altLang="ru-RU" sz="2000" b="1" u="sng" dirty="0">
              <a:latin typeface="Arial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latin typeface="Arial" charset="0"/>
              </a:rPr>
              <a:t>   ВЫВОД: БЕЗ ДОГОВОРА – НЕ РАБОТАЕМ.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42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007219" y="812393"/>
            <a:ext cx="2512757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МРП</a:t>
            </a:r>
            <a:endParaRPr lang="ru-RU" altLang="ru-RU" sz="18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47066" y="1370487"/>
            <a:ext cx="6745922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b="1" dirty="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Раньше : Передавать клиентов</a:t>
            </a: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Сегодня: + Передавать объекты/проекты</a:t>
            </a: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+ Передавать/получать юр. дела</a:t>
            </a: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+ Получать объекты/проекты</a:t>
            </a: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Особенность: актуальность информации</a:t>
            </a: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Проверенные партнёры, вся Россия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39618" y="1175937"/>
            <a:ext cx="4742131" cy="5224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solidFill>
                  <a:srgbClr val="008E40"/>
                </a:solidFill>
                <a:latin typeface="Arial" panose="020B0604020202020204" pitchFamily="34" charset="0"/>
              </a:rPr>
              <a:t>ПРЕДЛОЖЕНИЯ ПАРТНЁРАМ: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486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45637" y="806531"/>
            <a:ext cx="2448913" cy="307777"/>
          </a:xfrm>
          <a:prstGeom prst="rect">
            <a:avLst/>
          </a:prstGeom>
          <a:solidFill>
            <a:srgbClr val="008E40"/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schemeClr val="bg1"/>
                </a:solidFill>
                <a:latin typeface="Arial" charset="0"/>
              </a:rPr>
              <a:t>ИДЕОЛОГИЯ БИЗНЕСА</a:t>
            </a:r>
            <a:endParaRPr lang="ru-RU" altLang="ru-RU" sz="1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13691" y="1969565"/>
            <a:ext cx="6721511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 </a:t>
            </a:r>
            <a:r>
              <a:rPr lang="ru-RU" sz="2000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ИДЕОЛОГИЯ РИЭЛТОРСКОГО БИЗНЕСА</a:t>
            </a:r>
          </a:p>
          <a:p>
            <a:pPr algn="ctr">
              <a:defRPr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</a:t>
            </a:r>
            <a:r>
              <a:rPr lang="ru-RU" sz="2000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КОНКУРЕНЦИЯ ИЛИ СОТРУДНИЧЕСТВО</a:t>
            </a:r>
          </a:p>
          <a:p>
            <a:pPr algn="ctr">
              <a:defRPr/>
            </a:pP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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ru-RU" sz="2000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ПАРТНЕРСКИЕ ПРОДАЖИ</a:t>
            </a:r>
          </a:p>
          <a:p>
            <a:pPr algn="ctr">
              <a:defRPr/>
            </a:pP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</a:t>
            </a:r>
            <a:r>
              <a:rPr lang="ru-RU" sz="2000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СОВМЕСТНЫЕ СДЕЛКИ НА ЛОКАЛЬНОМ, МЕЖРЕГИОНАЛЬНОМ И МЕЖДУНАРОДНОМ РЫНКАХ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04335" y="1293967"/>
            <a:ext cx="16004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i="1" dirty="0">
                <a:solidFill>
                  <a:srgbClr val="C00000"/>
                </a:solidFill>
                <a:latin typeface="AGOpus" pitchFamily="2" charset="0"/>
              </a:rPr>
              <a:t>1 </a:t>
            </a:r>
            <a:r>
              <a:rPr lang="ru-RU" altLang="ru-RU" sz="2800" b="1" i="1" dirty="0" smtClean="0">
                <a:solidFill>
                  <a:srgbClr val="C00000"/>
                </a:solidFill>
                <a:latin typeface="AGOpus" pitchFamily="2" charset="0"/>
              </a:rPr>
              <a:t>ШАГ  </a:t>
            </a:r>
            <a:endParaRPr lang="ru-RU" sz="2800" i="1" dirty="0">
              <a:solidFill>
                <a:srgbClr val="C00000"/>
              </a:solidFill>
              <a:latin typeface="AGOpus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158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045319" y="793343"/>
            <a:ext cx="2512757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Arial" charset="0"/>
              </a:rPr>
              <a:t>ПЛЮСЫ МРП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28516" y="1593565"/>
            <a:ext cx="67061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altLang="ru-RU" sz="2400" b="1" dirty="0" smtClean="0">
                <a:latin typeface="Arial" charset="0"/>
              </a:rPr>
              <a:t>  </a:t>
            </a:r>
            <a:r>
              <a:rPr lang="ru-RU" altLang="ru-RU" sz="2400" b="1" dirty="0">
                <a:latin typeface="Arial" charset="0"/>
              </a:rPr>
              <a:t>Благодарные </a:t>
            </a:r>
            <a:r>
              <a:rPr lang="ru-RU" altLang="ru-RU" sz="2400" b="1" dirty="0" smtClean="0">
                <a:latin typeface="Arial" charset="0"/>
              </a:rPr>
              <a:t>клиенты </a:t>
            </a:r>
          </a:p>
          <a:p>
            <a:pPr algn="ctr">
              <a:spcBef>
                <a:spcPct val="0"/>
              </a:spcBef>
              <a:defRPr/>
            </a:pPr>
            <a:r>
              <a:rPr lang="ru-RU" altLang="ru-RU" sz="2400" b="1" dirty="0">
                <a:latin typeface="Arial" charset="0"/>
              </a:rPr>
              <a:t>Б</a:t>
            </a:r>
            <a:r>
              <a:rPr lang="ru-RU" altLang="ru-RU" sz="2400" b="1" dirty="0" smtClean="0">
                <a:latin typeface="Arial" charset="0"/>
              </a:rPr>
              <a:t>лагодарные партнёры</a:t>
            </a:r>
            <a:endParaRPr lang="ru-RU" altLang="ru-RU" sz="2400" b="1" dirty="0">
              <a:latin typeface="Arial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altLang="ru-RU" sz="2400" b="1" dirty="0">
                <a:latin typeface="Arial" charset="0"/>
              </a:rPr>
              <a:t> </a:t>
            </a:r>
            <a:r>
              <a:rPr lang="ru-RU" altLang="ru-RU" sz="2400" b="1" dirty="0" smtClean="0">
                <a:latin typeface="Arial" charset="0"/>
              </a:rPr>
              <a:t> Отзывы</a:t>
            </a:r>
            <a:endParaRPr lang="ru-RU" altLang="ru-RU" sz="2400" b="1" dirty="0">
              <a:latin typeface="Arial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altLang="ru-RU" sz="2400" b="1" dirty="0">
                <a:latin typeface="Arial" charset="0"/>
              </a:rPr>
              <a:t>  Рекомендации и повторные </a:t>
            </a:r>
            <a:r>
              <a:rPr lang="ru-RU" altLang="ru-RU" sz="2400" b="1" dirty="0" smtClean="0">
                <a:latin typeface="Arial" charset="0"/>
              </a:rPr>
              <a:t>обращения</a:t>
            </a:r>
          </a:p>
          <a:p>
            <a:pPr>
              <a:spcBef>
                <a:spcPct val="0"/>
              </a:spcBef>
              <a:defRPr/>
            </a:pPr>
            <a:endParaRPr lang="ru-RU" sz="2400" b="1" dirty="0">
              <a:latin typeface="Arial" charset="0"/>
            </a:endParaRPr>
          </a:p>
          <a:p>
            <a:pPr>
              <a:spcBef>
                <a:spcPct val="0"/>
              </a:spcBef>
              <a:defRPr/>
            </a:pP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144" y="3174999"/>
            <a:ext cx="751417" cy="76581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723" y="3183101"/>
            <a:ext cx="754294" cy="78020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403" y="3175000"/>
            <a:ext cx="762932" cy="76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99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5476875" y="836182"/>
            <a:ext cx="3119301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Arial" charset="0"/>
              </a:rPr>
              <a:t>КОНВЕРТ ИЛИ Б/НАЛ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62903" y="1652022"/>
            <a:ext cx="544684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Arial" charset="0"/>
              </a:rPr>
              <a:t> </a:t>
            </a:r>
            <a:r>
              <a:rPr lang="ru-RU" altLang="ru-RU" sz="2400" b="1" dirty="0">
                <a:latin typeface="Arial" charset="0"/>
              </a:rPr>
              <a:t>1. Конверт.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2400" b="1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latin typeface="Arial" charset="0"/>
              </a:rPr>
              <a:t>  2. Что в конверте: 1.2.3.4.</a:t>
            </a:r>
            <a:endParaRPr lang="ru-RU" altLang="ru-RU" sz="4400" b="1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2400" b="1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latin typeface="Arial" charset="0"/>
              </a:rPr>
              <a:t>  3. Б/нал.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2400" b="1" dirty="0"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>
                <a:latin typeface="Arial" charset="0"/>
              </a:rPr>
              <a:t>  4. Как правильно оформлять.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486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131044" y="802868"/>
            <a:ext cx="2512757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Arial" charset="0"/>
              </a:rPr>
              <a:t>ЧТО ДАЕТ МРП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00451" y="1536656"/>
            <a:ext cx="7229250" cy="302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rgbClr val="008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altLang="ru-RU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 </a:t>
            </a:r>
            <a:r>
              <a:rPr lang="ru-RU" altLang="ru-RU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Деньги </a:t>
            </a:r>
            <a:r>
              <a:rPr lang="ru-RU" altLang="ru-RU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без усилий и ресурсов</a:t>
            </a:r>
          </a:p>
          <a:p>
            <a:pPr>
              <a:spcBef>
                <a:spcPct val="0"/>
              </a:spcBef>
              <a:defRPr/>
            </a:pPr>
            <a:endParaRPr lang="ru-RU" altLang="ru-RU" b="1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rgbClr val="008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altLang="ru-RU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 </a:t>
            </a:r>
            <a:r>
              <a:rPr lang="ru-RU" altLang="ru-RU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Дисконты</a:t>
            </a:r>
            <a:r>
              <a:rPr lang="ru-RU" altLang="ru-RU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акции, скидки и преференции на продукты для бизнеса</a:t>
            </a:r>
          </a:p>
          <a:p>
            <a:pPr>
              <a:lnSpc>
                <a:spcPct val="160000"/>
              </a:lnSpc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rgbClr val="008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altLang="ru-RU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 </a:t>
            </a:r>
            <a:r>
              <a:rPr lang="ru-RU" altLang="ru-RU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Широкий </a:t>
            </a:r>
            <a:r>
              <a:rPr lang="ru-RU" altLang="ru-RU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круг общения среди профи</a:t>
            </a:r>
          </a:p>
          <a:p>
            <a:pPr>
              <a:lnSpc>
                <a:spcPct val="160000"/>
              </a:lnSpc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rgbClr val="008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altLang="ru-RU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 </a:t>
            </a:r>
            <a:r>
              <a:rPr lang="ru-RU" altLang="ru-RU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Повышение </a:t>
            </a:r>
            <a:r>
              <a:rPr lang="ru-RU" altLang="ru-RU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компетенций</a:t>
            </a:r>
          </a:p>
          <a:p>
            <a:pPr>
              <a:lnSpc>
                <a:spcPct val="160000"/>
              </a:lnSpc>
              <a:spcBef>
                <a:spcPct val="0"/>
              </a:spcBef>
              <a:defRPr/>
            </a:pPr>
            <a:r>
              <a:rPr lang="ru-RU" altLang="ru-RU" b="1" dirty="0">
                <a:solidFill>
                  <a:srgbClr val="008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altLang="ru-RU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 </a:t>
            </a:r>
            <a:r>
              <a:rPr lang="ru-RU" altLang="ru-RU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Все </a:t>
            </a:r>
            <a:r>
              <a:rPr lang="ru-RU" altLang="ru-RU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тоже для сотрудников + статус компании</a:t>
            </a:r>
          </a:p>
          <a:p>
            <a:pPr>
              <a:lnSpc>
                <a:spcPct val="160000"/>
              </a:lnSpc>
              <a:spcBef>
                <a:spcPct val="0"/>
              </a:spcBef>
              <a:defRPr/>
            </a:pPr>
            <a:r>
              <a:rPr lang="ru-RU" altLang="ru-RU" b="1" dirty="0" smtClean="0">
                <a:solidFill>
                  <a:srgbClr val="008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altLang="ru-RU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 </a:t>
            </a:r>
            <a:r>
              <a:rPr lang="ru-RU" altLang="ru-RU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Меняется </a:t>
            </a:r>
            <a:r>
              <a:rPr lang="ru-RU" altLang="ru-RU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стиль жизни. Путешествия. Синергия.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486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84011" y="784128"/>
            <a:ext cx="2612314" cy="584775"/>
          </a:xfrm>
          <a:prstGeom prst="rect">
            <a:avLst/>
          </a:prstGeom>
          <a:solidFill>
            <a:srgbClr val="008E40"/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1600" b="1" dirty="0" smtClean="0">
                <a:solidFill>
                  <a:schemeClr val="bg1"/>
                </a:solidFill>
                <a:latin typeface="Arial" charset="0"/>
              </a:rPr>
              <a:t>ПЛАНЫ НА ЗАВТРА: КАНАЛЫ ДОВЕРИЯ</a:t>
            </a:r>
            <a:endParaRPr lang="ru-RU" altLang="ru-RU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95356" y="1257491"/>
            <a:ext cx="1436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i="1" dirty="0" smtClean="0">
                <a:solidFill>
                  <a:srgbClr val="C00000"/>
                </a:solidFill>
                <a:latin typeface="AGOpus" pitchFamily="2" charset="0"/>
              </a:rPr>
              <a:t>8 </a:t>
            </a:r>
            <a:r>
              <a:rPr lang="ru-RU" altLang="ru-RU" sz="3200" b="1" i="1" dirty="0">
                <a:solidFill>
                  <a:srgbClr val="C00000"/>
                </a:solidFill>
                <a:latin typeface="AGOpus" pitchFamily="2" charset="0"/>
              </a:rPr>
              <a:t>ШАГ </a:t>
            </a:r>
            <a:r>
              <a:rPr lang="ru-RU" altLang="ru-RU" sz="3200" b="1" i="1" dirty="0" smtClean="0">
                <a:solidFill>
                  <a:srgbClr val="C00000"/>
                </a:solidFill>
                <a:latin typeface="AGOpus" pitchFamily="2" charset="0"/>
              </a:rPr>
              <a:t> </a:t>
            </a:r>
            <a:endParaRPr lang="ru-RU" sz="3200" i="1" dirty="0">
              <a:solidFill>
                <a:srgbClr val="C00000"/>
              </a:solidFill>
              <a:latin typeface="AGOpus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46630" y="1846207"/>
            <a:ext cx="7450990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altLang="ru-RU" b="1" dirty="0">
                <a:solidFill>
                  <a:srgbClr val="006C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Доводим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до сотрудников и клиентов.</a:t>
            </a:r>
          </a:p>
          <a:p>
            <a:pPr>
              <a:spcBef>
                <a:spcPct val="0"/>
              </a:spcBef>
              <a:defRPr/>
            </a:pPr>
            <a:endParaRPr lang="ru-RU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ru-RU" altLang="ru-RU" b="1" dirty="0">
                <a:solidFill>
                  <a:srgbClr val="006C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Договоры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, предложение сотрудничества, информация о компании</a:t>
            </a:r>
          </a:p>
          <a:p>
            <a:pPr>
              <a:lnSpc>
                <a:spcPct val="110000"/>
              </a:lnSpc>
              <a:spcBef>
                <a:spcPct val="0"/>
              </a:spcBef>
              <a:defRPr/>
            </a:pPr>
            <a:endParaRPr lang="ru-RU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ru-RU" altLang="ru-RU" b="1" dirty="0">
                <a:solidFill>
                  <a:srgbClr val="006C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Семинары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о регламенте взаимодействия</a:t>
            </a:r>
          </a:p>
          <a:p>
            <a:pPr>
              <a:lnSpc>
                <a:spcPct val="160000"/>
              </a:lnSpc>
              <a:spcBef>
                <a:spcPct val="0"/>
              </a:spcBef>
              <a:defRPr/>
            </a:pPr>
            <a:r>
              <a:rPr lang="ru-RU" altLang="ru-RU" b="1" dirty="0">
                <a:solidFill>
                  <a:srgbClr val="006C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Совместные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прямые эфиры</a:t>
            </a:r>
          </a:p>
          <a:p>
            <a:pPr>
              <a:lnSpc>
                <a:spcPct val="160000"/>
              </a:lnSpc>
              <a:spcBef>
                <a:spcPct val="0"/>
              </a:spcBef>
              <a:defRPr/>
            </a:pPr>
            <a:r>
              <a:rPr lang="ru-RU" altLang="ru-RU" b="1" dirty="0">
                <a:solidFill>
                  <a:srgbClr val="006C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Посты/истории в с</a:t>
            </a: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оцсетях</a:t>
            </a:r>
            <a:endParaRPr lang="ru-RU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  <a:spcBef>
                <a:spcPct val="0"/>
              </a:spcBef>
              <a:defRPr/>
            </a:pPr>
            <a:r>
              <a:rPr lang="ru-RU" altLang="ru-RU" b="1" dirty="0">
                <a:solidFill>
                  <a:srgbClr val="006C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Мероприятия </a:t>
            </a:r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В2В, </a:t>
            </a: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В2С, </a:t>
            </a:r>
            <a:r>
              <a:rPr lang="en-US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H2H</a:t>
            </a: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, Д2Д</a:t>
            </a:r>
            <a:endParaRPr lang="ru-RU" alt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378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092944" y="764768"/>
            <a:ext cx="2512757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charset="0"/>
              </a:rPr>
              <a:t>ПРЕИМУЩЕСТВА</a:t>
            </a:r>
            <a:endParaRPr lang="ru-RU" altLang="ru-RU" sz="18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17078" y="1691251"/>
            <a:ext cx="6745922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b="1" dirty="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Дополнительные деньги без особых усилий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Клиент доволен: вопрос решён, услуги бесплатны, вернётся, будет рекомендовать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О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братный поток от партнёров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Простота расчётов и оформления партнёрских отношений</a:t>
            </a:r>
            <a:endParaRPr lang="ru-RU" altLang="ru-RU" sz="2000" b="1" dirty="0"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66047" y="1223562"/>
            <a:ext cx="4754955" cy="5224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 smtClean="0">
                <a:solidFill>
                  <a:srgbClr val="008E40"/>
                </a:solidFill>
                <a:latin typeface="Arial" panose="020B0604020202020204" pitchFamily="34" charset="0"/>
              </a:rPr>
              <a:t>РАБОТЫ ЧЕРЕЗ ПАРТНЁРОВ:</a:t>
            </a:r>
            <a:endParaRPr lang="ru-RU" altLang="ru-RU" sz="2400" b="1" dirty="0">
              <a:solidFill>
                <a:srgbClr val="008E40"/>
              </a:solidFill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27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131044" y="793343"/>
            <a:ext cx="2512757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charset="0"/>
              </a:rPr>
              <a:t>НЮАНСЫ</a:t>
            </a:r>
            <a:endParaRPr lang="ru-RU" altLang="ru-RU" sz="18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37239" y="1887400"/>
            <a:ext cx="6745922" cy="2573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b="1" dirty="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1. ЛЮБЫЕ ФИЗИЧЕСКИЕ И ЮРИДИЧЕСКИЕ ЛИЦА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 smtClean="0">
                <a:latin typeface="Arial" panose="020B0604020202020204" pitchFamily="34" charset="0"/>
              </a:rPr>
              <a:t>2. ЛИШЬ ИЗБРАННЫЕ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defRPr/>
            </a:pPr>
            <a:endParaRPr lang="ru-RU" altLang="ru-RU" sz="2000" b="1" dirty="0"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4377" y="1374474"/>
            <a:ext cx="4397166" cy="5224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 smtClean="0">
                <a:solidFill>
                  <a:srgbClr val="008E40"/>
                </a:solidFill>
                <a:latin typeface="Arial" panose="020B0604020202020204" pitchFamily="34" charset="0"/>
              </a:rPr>
              <a:t>2 КАТЕГОРИИ ПАРТНЁРОВ:</a:t>
            </a:r>
            <a:endParaRPr lang="ru-RU" altLang="ru-RU" sz="2400" b="1" dirty="0">
              <a:solidFill>
                <a:srgbClr val="008E40"/>
              </a:solidFill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07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064369" y="793343"/>
            <a:ext cx="2512757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charset="0"/>
              </a:rPr>
              <a:t>ПРЕИМУЩЕСТВА</a:t>
            </a:r>
            <a:endParaRPr lang="ru-RU" altLang="ru-RU" sz="18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89613" y="1600153"/>
            <a:ext cx="6745922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b="1" dirty="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Дружеские отношения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Предшествующая продажа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имидж / экспертность/доверие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Удобство/комплексность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Работа с отраслевыми партнёрами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  <a:spcBef>
                <a:spcPct val="0"/>
              </a:spcBef>
              <a:defRPr/>
            </a:pPr>
            <a:endParaRPr lang="ru-RU" altLang="ru-RU" sz="2000" b="1" dirty="0"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23605" y="1275339"/>
            <a:ext cx="4154086" cy="5224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 smtClean="0">
                <a:solidFill>
                  <a:srgbClr val="008E40"/>
                </a:solidFill>
                <a:latin typeface="Arial" panose="020B0604020202020204" pitchFamily="34" charset="0"/>
              </a:rPr>
              <a:t>ПОЧЕМУ ЭТО РАБОТАЕТ?</a:t>
            </a:r>
            <a:endParaRPr lang="ru-RU" altLang="ru-RU" sz="2400" b="1" dirty="0">
              <a:solidFill>
                <a:srgbClr val="008E40"/>
              </a:solidFill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27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829956" y="794252"/>
            <a:ext cx="2847975" cy="523220"/>
          </a:xfrm>
          <a:prstGeom prst="rect">
            <a:avLst/>
          </a:prstGeom>
          <a:solidFill>
            <a:srgbClr val="008E40"/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1400" b="1" dirty="0" smtClean="0">
                <a:solidFill>
                  <a:schemeClr val="bg1"/>
                </a:solidFill>
                <a:latin typeface="Arial" charset="0"/>
              </a:rPr>
              <a:t>ЕСЛИ НЕ РАБОТАЕТ: </a:t>
            </a:r>
            <a:br>
              <a:rPr lang="ru-RU" altLang="ru-RU" sz="1400" b="1" dirty="0" smtClean="0">
                <a:solidFill>
                  <a:schemeClr val="bg1"/>
                </a:solidFill>
                <a:latin typeface="Arial" charset="0"/>
              </a:rPr>
            </a:br>
            <a:r>
              <a:rPr lang="ru-RU" altLang="ru-RU" sz="1400" b="1" dirty="0" smtClean="0">
                <a:solidFill>
                  <a:schemeClr val="bg1"/>
                </a:solidFill>
                <a:latin typeface="Arial" charset="0"/>
              </a:rPr>
              <a:t>ПРОБЛЕМА И РЕШЕНИЕ</a:t>
            </a:r>
            <a:endParaRPr lang="ru-RU" altLang="ru-RU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01177" y="2055716"/>
            <a:ext cx="77618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solidFill>
                  <a:srgbClr val="008E40"/>
                </a:solidFill>
                <a:latin typeface="Arial" charset="0"/>
                <a:cs typeface="Arial" charset="0"/>
                <a:sym typeface="Wingdings" pitchFamily="2" charset="2"/>
              </a:rPr>
              <a:t>КОМПАНИЯ НЕ РАБОТАЕТ ПО ПАРТНЕРСКИХ СДЕЛКАМ</a:t>
            </a:r>
            <a:endParaRPr lang="ru-RU" altLang="ru-RU" sz="2000" b="1" dirty="0">
              <a:solidFill>
                <a:srgbClr val="008E40"/>
              </a:solidFill>
              <a:latin typeface="Arial" charset="0"/>
              <a:cs typeface="Arial" charset="0"/>
              <a:sym typeface="Wingdings" pitchFamily="2" charset="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58352" y="2786360"/>
            <a:ext cx="70760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6C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</a:t>
            </a:r>
            <a:r>
              <a:rPr lang="ru-RU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ru-RU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Причина: не понимает бизнеса, не знает как.</a:t>
            </a:r>
          </a:p>
          <a:p>
            <a:pPr>
              <a:defRPr/>
            </a:pP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b="1" dirty="0">
                <a:solidFill>
                  <a:srgbClr val="006C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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Решение: понять экономику, воспользоваться опытом коллег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10075" y="1491623"/>
            <a:ext cx="16389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i="1" dirty="0" smtClean="0">
                <a:solidFill>
                  <a:srgbClr val="C00000"/>
                </a:solidFill>
                <a:latin typeface="AGOpus" pitchFamily="2" charset="0"/>
              </a:rPr>
              <a:t>9 ШАГ  </a:t>
            </a:r>
            <a:endParaRPr lang="ru-RU" sz="3200" i="1" dirty="0">
              <a:solidFill>
                <a:srgbClr val="C00000"/>
              </a:solidFill>
              <a:latin typeface="AGOpus" pitchFamily="2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24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4999514" y="374243"/>
            <a:ext cx="3936547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charset="0"/>
              </a:rPr>
              <a:t>СТРОЯЩАЯСЯ НЕДВИЖИМОСТЬ</a:t>
            </a:r>
            <a:endParaRPr lang="ru-RU" altLang="ru-RU" sz="18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45653" y="1399374"/>
            <a:ext cx="6745922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b="1" dirty="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Самостоятельный поиск: выезд к застройщику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Представительство застройщика/ярмарка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Рекомендации друга – выезд к застройщику в нужный город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Работа в </a:t>
            </a:r>
            <a:r>
              <a:rPr lang="en-US" altLang="ru-RU" sz="2000" b="1" dirty="0" smtClean="0">
                <a:latin typeface="Arial" panose="020B0604020202020204" pitchFamily="34" charset="0"/>
              </a:rPr>
              <a:t>IT</a:t>
            </a:r>
            <a:r>
              <a:rPr lang="ru-RU" altLang="ru-RU" sz="2000" b="1" dirty="0" smtClean="0">
                <a:latin typeface="Arial" panose="020B0604020202020204" pitchFamily="34" charset="0"/>
              </a:rPr>
              <a:t> / с телефоном – выезд в нужный    город</a:t>
            </a:r>
            <a:endParaRPr lang="ru-RU" altLang="ru-RU" sz="2000" b="1" dirty="0"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77184" y="1065035"/>
            <a:ext cx="4182042" cy="5224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 smtClean="0">
                <a:solidFill>
                  <a:srgbClr val="008E40"/>
                </a:solidFill>
                <a:latin typeface="Arial" panose="020B0604020202020204" pitchFamily="34" charset="0"/>
              </a:rPr>
              <a:t>КАК ПОСТУПАЕТ КЛИЕНТ:</a:t>
            </a:r>
            <a:endParaRPr lang="ru-RU" altLang="ru-RU" sz="2400" b="1" dirty="0">
              <a:solidFill>
                <a:srgbClr val="008E40"/>
              </a:solidFill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27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4999514" y="460573"/>
            <a:ext cx="3936547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charset="0"/>
              </a:rPr>
              <a:t>СТРОЯЩАЯСЯ НЕДВИЖИМОСТЬ</a:t>
            </a:r>
            <a:endParaRPr lang="ru-RU" altLang="ru-RU" sz="18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18189" y="1389989"/>
            <a:ext cx="6745922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b="1" dirty="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Не профессионал 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Утки/фэйки/заманухи (Сочи)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Не знает всей достоверной информации</a:t>
            </a: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 smtClean="0">
                <a:latin typeface="Arial" panose="020B0604020202020204" pitchFamily="34" charset="0"/>
              </a:rPr>
              <a:t>Риск финансового разрыва (встречка)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Следствие – принимает на себя все риски первичного рынка</a:t>
            </a:r>
            <a:endParaRPr lang="ru-RU" altLang="ru-RU" sz="2000" b="1" dirty="0"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2428" y="994962"/>
            <a:ext cx="3670557" cy="5224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 smtClean="0">
                <a:solidFill>
                  <a:srgbClr val="008E40"/>
                </a:solidFill>
                <a:latin typeface="Arial" panose="020B0604020202020204" pitchFamily="34" charset="0"/>
              </a:rPr>
              <a:t>ПРОБЛЕМЫ КЛИЕНТА:</a:t>
            </a:r>
            <a:endParaRPr lang="ru-RU" altLang="ru-RU" sz="2400" b="1" dirty="0">
              <a:solidFill>
                <a:srgbClr val="008E40"/>
              </a:solidFill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414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45637" y="806531"/>
            <a:ext cx="2448913" cy="307777"/>
          </a:xfrm>
          <a:prstGeom prst="rect">
            <a:avLst/>
          </a:prstGeom>
          <a:solidFill>
            <a:srgbClr val="008E40"/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schemeClr val="bg1"/>
                </a:solidFill>
                <a:latin typeface="Arial" charset="0"/>
              </a:rPr>
              <a:t>ФИЛОСОФИЯ МРП</a:t>
            </a:r>
            <a:endParaRPr lang="ru-RU" altLang="ru-RU" sz="1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13691" y="1969565"/>
            <a:ext cx="672151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 </a:t>
            </a:r>
            <a:r>
              <a:rPr lang="ru-RU" sz="2000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ВОПРОСЫ ПАРТЁРУ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</a:t>
            </a:r>
            <a:r>
              <a:rPr lang="ru-RU" sz="2000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ЧТО ДЛЯ ВАС МРП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</a:t>
            </a:r>
            <a:r>
              <a:rPr lang="ru-RU" sz="2000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ЧЕРЕЗ МРП В СОВМЕСТНЫЙ БИЗНЕС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15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4859655" y="374243"/>
            <a:ext cx="3936547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charset="0"/>
              </a:rPr>
              <a:t>ПОЧЕМУ ТАК НЕ НУЖНО</a:t>
            </a:r>
            <a:endParaRPr lang="ru-RU" altLang="ru-RU" sz="18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56591" y="1108723"/>
            <a:ext cx="6745922" cy="3773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b="1" dirty="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Весь рынок/среда обитания.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Застройщик в другом городе сбывает свой неликвид</a:t>
            </a: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 smtClean="0">
                <a:latin typeface="Arial" panose="020B0604020202020204" pitchFamily="34" charset="0"/>
              </a:rPr>
              <a:t>А сам друг действительно купил лучшее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Местный риэлтор продаёт то за что ему больше платят и с кем удалось заключить договор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Юридические риски</a:t>
            </a:r>
            <a:endParaRPr lang="ru-RU" altLang="ru-RU" sz="2000" b="1" dirty="0"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21664" y="973441"/>
            <a:ext cx="4009431" cy="5224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 smtClean="0">
                <a:solidFill>
                  <a:srgbClr val="008E40"/>
                </a:solidFill>
                <a:latin typeface="Arial" panose="020B0604020202020204" pitchFamily="34" charset="0"/>
              </a:rPr>
              <a:t>АРГУМЕНТЫ РИЭЛТОРА:</a:t>
            </a:r>
            <a:endParaRPr lang="ru-RU" altLang="ru-RU" sz="2400" b="1" dirty="0">
              <a:solidFill>
                <a:srgbClr val="008E4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40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4572000" y="802263"/>
            <a:ext cx="3936547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charset="0"/>
              </a:rPr>
              <a:t>СТРОЯЩАЯСЯ НЕДВИЖИМОСТЬ</a:t>
            </a:r>
            <a:endParaRPr lang="ru-RU" altLang="ru-RU" sz="18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9441" y="1433598"/>
            <a:ext cx="6745922" cy="337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b="1" dirty="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Обратиться в компанию/риэлтору локального рынка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Получить рекомендацию компании – партнёра в нужном городе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Выбрать лучший из представленных на рынке нужного города объект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Дистанционно провести сделку</a:t>
            </a:r>
            <a:endParaRPr lang="ru-RU" altLang="ru-RU" sz="2000" b="1" dirty="0"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59866" y="1165448"/>
            <a:ext cx="6155596" cy="5224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 smtClean="0">
                <a:solidFill>
                  <a:srgbClr val="008E40"/>
                </a:solidFill>
                <a:latin typeface="Arial" panose="020B0604020202020204" pitchFamily="34" charset="0"/>
              </a:rPr>
              <a:t>КАК ЛОГИЧНЕЕ ПОСТУПАТЬ КЛИЕНТУ:</a:t>
            </a:r>
            <a:endParaRPr lang="ru-RU" altLang="ru-RU" sz="2400" b="1" dirty="0">
              <a:solidFill>
                <a:srgbClr val="008E40"/>
              </a:solidFill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414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4840605" y="793343"/>
            <a:ext cx="3936547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charset="0"/>
              </a:rPr>
              <a:t>ОШИБКИ</a:t>
            </a:r>
            <a:endParaRPr lang="ru-RU" altLang="ru-RU" sz="18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37541" y="1325425"/>
            <a:ext cx="6745922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b="1" dirty="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Выбирает несколько проектов/компаний в другом городе – не весь рынок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выезжает с клиентом – теряет время/деньги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Не знает надёжного и компетентного партнёра в нужном городе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Думает что так больше заработает</a:t>
            </a:r>
            <a:endParaRPr lang="ru-RU" altLang="ru-RU" sz="2000" b="1" dirty="0"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41764" y="1128312"/>
            <a:ext cx="1957588" cy="5224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 smtClean="0">
                <a:solidFill>
                  <a:srgbClr val="008E40"/>
                </a:solidFill>
                <a:latin typeface="Arial" panose="020B0604020202020204" pitchFamily="34" charset="0"/>
              </a:rPr>
              <a:t>РИЭЛТОРА:</a:t>
            </a:r>
            <a:endParaRPr lang="ru-RU" altLang="ru-RU" sz="2400" b="1" dirty="0">
              <a:solidFill>
                <a:srgbClr val="008E40"/>
              </a:solidFill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414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4856639" y="812393"/>
            <a:ext cx="3936547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charset="0"/>
              </a:rPr>
              <a:t>ОШИБКИ</a:t>
            </a:r>
            <a:endParaRPr lang="ru-RU" altLang="ru-RU" sz="18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94389" y="1407830"/>
            <a:ext cx="6745922" cy="337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b="1" dirty="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Неправильная мотивация риэлторов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Жадность – низкий процент (сравнение с ценой клиента через отдел продаж)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разный % вознаграждения для разных риэлторских компаний в зависимости от объёма продаж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потеря партнёров</a:t>
            </a:r>
            <a:endParaRPr lang="ru-RU" altLang="ru-RU" sz="2000" b="1" dirty="0"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92187" y="1232330"/>
            <a:ext cx="2704395" cy="5224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 smtClean="0">
                <a:solidFill>
                  <a:srgbClr val="008E40"/>
                </a:solidFill>
                <a:latin typeface="Arial" panose="020B0604020202020204" pitchFamily="34" charset="0"/>
              </a:rPr>
              <a:t>ЗАСТРОЙЩИКА:</a:t>
            </a:r>
            <a:endParaRPr lang="ru-RU" altLang="ru-RU" sz="2400" b="1" dirty="0">
              <a:solidFill>
                <a:srgbClr val="008E40"/>
              </a:solidFill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40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4999514" y="764768"/>
            <a:ext cx="3936547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charset="0"/>
              </a:rPr>
              <a:t>КОРПОРАТИВНЫЕ КОНТРАКТЫ </a:t>
            </a:r>
            <a:endParaRPr lang="ru-RU" altLang="ru-RU" sz="18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38125" y="1325425"/>
            <a:ext cx="6745922" cy="337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b="1" dirty="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Зарабатывают все по </a:t>
            </a:r>
            <a:r>
              <a:rPr lang="en-US" altLang="ru-RU" sz="2000" b="1" dirty="0" smtClean="0">
                <a:latin typeface="Arial" panose="020B0604020202020204" pitchFamily="34" charset="0"/>
              </a:rPr>
              <a:t>MAX</a:t>
            </a:r>
            <a:r>
              <a:rPr lang="ru-RU" altLang="ru-RU" sz="2000" b="1" dirty="0" smtClean="0">
                <a:latin typeface="Arial" panose="020B0604020202020204" pitchFamily="34" charset="0"/>
              </a:rPr>
              <a:t>, поэтому заинтересованность и усилия </a:t>
            </a:r>
            <a:r>
              <a:rPr lang="en-US" altLang="ru-RU" sz="2000" b="1" dirty="0" smtClean="0">
                <a:latin typeface="Arial" panose="020B0604020202020204" pitchFamily="34" charset="0"/>
              </a:rPr>
              <a:t>MAX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Застройщик имеет дело с одним квалифицированным партнёром.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выше вознаграждение региональных партнёров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Чаще обращения –больше продаж. </a:t>
            </a:r>
            <a:r>
              <a:rPr lang="en-US" altLang="ru-RU" sz="2000" b="1" dirty="0" smtClean="0">
                <a:latin typeface="Arial" panose="020B0604020202020204" pitchFamily="34" charset="0"/>
              </a:rPr>
              <a:t>VIN-VIN</a:t>
            </a:r>
            <a:endParaRPr lang="ru-RU" altLang="ru-RU" sz="2000" b="1" dirty="0"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2694" y="1214037"/>
            <a:ext cx="4050083" cy="5224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b="1" dirty="0" smtClean="0">
                <a:solidFill>
                  <a:srgbClr val="008E40"/>
                </a:solidFill>
                <a:latin typeface="Arial" panose="020B0604020202020204" pitchFamily="34" charset="0"/>
              </a:rPr>
              <a:t>НА ЛОКАЛЬНОМ РЫНКЕ:</a:t>
            </a:r>
            <a:endParaRPr lang="ru-RU" altLang="ru-RU" sz="2400" b="1" dirty="0">
              <a:solidFill>
                <a:srgbClr val="008E40"/>
              </a:solidFill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35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5021581" y="579121"/>
            <a:ext cx="3558540" cy="558698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charset="0"/>
              </a:rPr>
              <a:t>Актуальные кейсы</a:t>
            </a:r>
            <a:endParaRPr lang="ru-RU" altLang="ru-RU" sz="18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8028" y="1370550"/>
            <a:ext cx="7260272" cy="337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b="1" dirty="0">
              <a:solidFill>
                <a:srgbClr val="008000"/>
              </a:solidFill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передали сейчас – сделка через год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сделка сейчас ещё одна сразу/через 2 года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делим то что с клиента или со всей сделки</a:t>
            </a:r>
            <a:endParaRPr lang="ru-RU" altLang="ru-RU" sz="2000" b="1" dirty="0">
              <a:latin typeface="Arial" panose="020B0604020202020204" pitchFamily="34" charset="0"/>
            </a:endParaRP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latin typeface="Arial" panose="020B0604020202020204" pitchFamily="34" charset="0"/>
              </a:rPr>
              <a:t> </a:t>
            </a:r>
            <a:r>
              <a:rPr lang="ru-RU" altLang="ru-RU" sz="2000" b="1" dirty="0" smtClean="0">
                <a:latin typeface="Arial" panose="020B0604020202020204" pitchFamily="34" charset="0"/>
              </a:rPr>
              <a:t>партнёр вспомнил о клиенте пред закрытием сделки/после</a:t>
            </a:r>
          </a:p>
          <a:p>
            <a:pPr marL="457200" indent="-457200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 smtClean="0">
                <a:latin typeface="Arial" panose="020B0604020202020204" pitchFamily="34" charset="0"/>
              </a:rPr>
              <a:t>Партнёр рекомендовал партнёра/с двух сторон партнёры</a:t>
            </a:r>
            <a:endParaRPr lang="ru-RU" altLang="ru-RU" sz="2000" b="1" dirty="0"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15149" y="1394341"/>
            <a:ext cx="1311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400" b="1" i="1" dirty="0" smtClean="0">
                <a:solidFill>
                  <a:srgbClr val="C00000"/>
                </a:solidFill>
                <a:latin typeface="AGOpus" pitchFamily="2" charset="0"/>
              </a:rPr>
              <a:t>10 ШАГ  </a:t>
            </a:r>
            <a:endParaRPr lang="ru-RU" sz="2400" i="1" dirty="0">
              <a:solidFill>
                <a:srgbClr val="C00000"/>
              </a:solidFill>
              <a:latin typeface="AGOpus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71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868" y="896542"/>
            <a:ext cx="1930523" cy="2606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Прямоугольник 11"/>
          <p:cNvSpPr>
            <a:spLocks noChangeArrowheads="1"/>
          </p:cNvSpPr>
          <p:nvPr/>
        </p:nvSpPr>
        <p:spPr bwMode="auto">
          <a:xfrm>
            <a:off x="1956868" y="3756931"/>
            <a:ext cx="2580084" cy="93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defRPr sz="2800"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SimHei" pitchFamily="49" charset="-122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SimHei" pitchFamily="49" charset="-122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262626"/>
                </a:solidFill>
                <a:latin typeface="Arial" charset="0"/>
                <a:cs typeface="Arial" charset="0"/>
              </a:rPr>
              <a:t>Валерий Виноградов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262626"/>
                </a:solidFill>
                <a:latin typeface="Arial" charset="0"/>
                <a:cs typeface="Arial" charset="0"/>
              </a:rPr>
              <a:t>Вице-президент РГР,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262626"/>
                </a:solidFill>
                <a:latin typeface="Arial" charset="0"/>
                <a:cs typeface="Arial" charset="0"/>
              </a:rPr>
              <a:t>Президент ГК «АВЕНТИН»,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>
                <a:solidFill>
                  <a:srgbClr val="262626"/>
                </a:solidFill>
                <a:latin typeface="Arial" charset="0"/>
                <a:cs typeface="Arial" charset="0"/>
              </a:rPr>
              <a:t>Адвокат СПб </a:t>
            </a:r>
            <a:r>
              <a:rPr lang="ru-RU" altLang="ru-RU" sz="1400" dirty="0" smtClean="0">
                <a:solidFill>
                  <a:srgbClr val="262626"/>
                </a:solidFill>
                <a:latin typeface="Arial" charset="0"/>
                <a:cs typeface="Arial" charset="0"/>
              </a:rPr>
              <a:t>ГКА</a:t>
            </a:r>
            <a:endParaRPr lang="ru-RU" altLang="ru-RU" sz="1400" dirty="0">
              <a:solidFill>
                <a:srgbClr val="262626"/>
              </a:solidFill>
              <a:latin typeface="Arial" charset="0"/>
              <a:cs typeface="Arial" charset="0"/>
            </a:endParaRPr>
          </a:p>
        </p:txBody>
      </p:sp>
      <p:sp>
        <p:nvSpPr>
          <p:cNvPr id="3090" name="Прямоугольник 26"/>
          <p:cNvSpPr>
            <a:spLocks noChangeArrowheads="1"/>
          </p:cNvSpPr>
          <p:nvPr/>
        </p:nvSpPr>
        <p:spPr bwMode="auto">
          <a:xfrm>
            <a:off x="4714603" y="834629"/>
            <a:ext cx="4104085" cy="238527"/>
          </a:xfrm>
          <a:prstGeom prst="rect">
            <a:avLst/>
          </a:prstGeom>
          <a:solidFill>
            <a:srgbClr val="008E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defRPr sz="2800"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SimHei" pitchFamily="49" charset="-122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SimHei" pitchFamily="49" charset="-122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 Light" pitchFamily="34" charset="0"/>
                <a:ea typeface="SimHei" pitchFamily="49" charset="-122"/>
                <a:cs typeface="Calibri Light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11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QR </a:t>
            </a:r>
            <a:r>
              <a:rPr lang="ru-RU" altLang="ru-RU" sz="11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–КОД  НА ЛИЧНУЮ СТРАНИЦУ РГР</a:t>
            </a:r>
            <a:endParaRPr lang="ru-RU" altLang="ru-RU" sz="11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75" y="1466850"/>
            <a:ext cx="25146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01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40211" y="1762899"/>
            <a:ext cx="61748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8E40"/>
                </a:solidFill>
                <a:latin typeface="Arial" charset="0"/>
                <a:cs typeface="Arial" charset="0"/>
                <a:sym typeface="Wingdings" pitchFamily="2" charset="2"/>
              </a:rPr>
              <a:t>ВАРИАНТЫ ОСНОВНОГО УТП. </a:t>
            </a:r>
            <a:endParaRPr lang="ru-RU" altLang="ru-RU" b="1" dirty="0" smtClean="0">
              <a:solidFill>
                <a:srgbClr val="008E40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b="1" dirty="0" smtClean="0">
                <a:solidFill>
                  <a:srgbClr val="008E40"/>
                </a:solidFill>
                <a:latin typeface="Arial" charset="0"/>
                <a:cs typeface="Arial" charset="0"/>
                <a:sym typeface="Wingdings" pitchFamily="2" charset="2"/>
              </a:rPr>
              <a:t>ЖИЛАЯ НЕДВИЖИМОСТЬ:</a:t>
            </a:r>
            <a:endParaRPr lang="ru-RU" altLang="ru-RU" b="1" dirty="0">
              <a:solidFill>
                <a:srgbClr val="008E40"/>
              </a:solidFill>
              <a:latin typeface="Arial" charset="0"/>
              <a:cs typeface="Arial" charset="0"/>
              <a:sym typeface="Wingdings" pitchFamily="2" charset="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6752" y="2481693"/>
            <a:ext cx="41160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</a:t>
            </a:r>
            <a:r>
              <a:rPr lang="ru-RU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ДРУГОМ ГОРОДЕ</a:t>
            </a:r>
          </a:p>
          <a:p>
            <a:pPr>
              <a:defRPr/>
            </a:pPr>
            <a:endParaRPr lang="ru-RU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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ДРУГИХ ГОРОДАХ</a:t>
            </a:r>
          </a:p>
          <a:p>
            <a:pPr>
              <a:defRPr/>
            </a:pP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</a:t>
            </a:r>
            <a:r>
              <a:rPr lang="ru-RU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ВО ВСЕХ ГОРОДАХ РОССИИ</a:t>
            </a:r>
          </a:p>
          <a:p>
            <a:pPr>
              <a:defRPr/>
            </a:pP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</a:t>
            </a:r>
            <a:r>
              <a:rPr lang="ru-RU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ВО ВСЕХ СТРАНАХ МИРА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38875" y="849072"/>
            <a:ext cx="2428270" cy="307777"/>
          </a:xfrm>
          <a:prstGeom prst="rect">
            <a:avLst/>
          </a:prstGeom>
          <a:solidFill>
            <a:srgbClr val="008E40"/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schemeClr val="bg1"/>
                </a:solidFill>
                <a:latin typeface="Arial" charset="0"/>
              </a:rPr>
              <a:t>АНАЛИЗ</a:t>
            </a:r>
            <a:endParaRPr lang="ru-RU" altLang="ru-RU" sz="1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18005" y="1156849"/>
            <a:ext cx="14683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i="1" dirty="0" smtClean="0">
                <a:solidFill>
                  <a:srgbClr val="C00000"/>
                </a:solidFill>
                <a:latin typeface="AGOpus" pitchFamily="2" charset="0"/>
              </a:rPr>
              <a:t>2 </a:t>
            </a:r>
            <a:r>
              <a:rPr lang="ru-RU" altLang="ru-RU" sz="3200" b="1" i="1" dirty="0">
                <a:solidFill>
                  <a:srgbClr val="C00000"/>
                </a:solidFill>
                <a:latin typeface="AGOpus" pitchFamily="2" charset="0"/>
              </a:rPr>
              <a:t>ШАГ </a:t>
            </a:r>
            <a:r>
              <a:rPr lang="ru-RU" altLang="ru-RU" sz="3200" b="1" i="1" dirty="0" smtClean="0">
                <a:solidFill>
                  <a:srgbClr val="C00000"/>
                </a:solidFill>
                <a:latin typeface="AGOpus" pitchFamily="2" charset="0"/>
              </a:rPr>
              <a:t> </a:t>
            </a:r>
            <a:endParaRPr lang="ru-RU" sz="3200" i="1" dirty="0">
              <a:solidFill>
                <a:srgbClr val="C00000"/>
              </a:solidFill>
              <a:latin typeface="AGOpus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364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102469" y="793343"/>
            <a:ext cx="2512757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ДЛЯ КЛИЕНТА</a:t>
            </a:r>
            <a:endParaRPr lang="ru-RU" altLang="ru-RU" sz="18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24931" y="1303460"/>
            <a:ext cx="5284737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008E40"/>
                </a:solidFill>
                <a:latin typeface="Arial" charset="0"/>
                <a:cs typeface="Arial" charset="0"/>
                <a:sym typeface="Wingdings" pitchFamily="2" charset="2"/>
              </a:rPr>
              <a:t>ВАРИАНТЫ</a:t>
            </a:r>
            <a:r>
              <a:rPr lang="ru-RU" altLang="ru-RU" sz="2000" b="1" dirty="0">
                <a:solidFill>
                  <a:srgbClr val="008000"/>
                </a:solidFill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ru-RU" altLang="ru-RU" sz="2000" b="1" dirty="0">
                <a:solidFill>
                  <a:srgbClr val="008E40"/>
                </a:solidFill>
                <a:latin typeface="Arial" charset="0"/>
                <a:cs typeface="Arial" charset="0"/>
                <a:sym typeface="Wingdings" pitchFamily="2" charset="2"/>
              </a:rPr>
              <a:t>ДОПОЛНИТЕЛЬНОГО УТП: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69439" y="1927592"/>
            <a:ext cx="5749733" cy="16312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  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КОММЕРЧЕСКАЯ НЕДВИЖИМОСТЬ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 </a:t>
            </a:r>
            <a:r>
              <a:rPr lang="ru-RU" alt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ЗАГОРОДНАЯ НЕДВИЖИМОСТЬ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sz="2000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ru-RU" alt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ИНВЕСТИЦИОННАЯ НЕДВИЖИМОСТЬ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552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54564" y="1255331"/>
            <a:ext cx="75291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8E40"/>
                </a:solidFill>
                <a:latin typeface="Arial" charset="0"/>
                <a:cs typeface="Arial" charset="0"/>
                <a:sym typeface="Wingdings" pitchFamily="2" charset="2"/>
              </a:rPr>
              <a:t>ОЧЕНЬ РЕДКИЕ </a:t>
            </a:r>
            <a:r>
              <a:rPr lang="ru-RU" altLang="ru-RU" sz="2400" b="1" dirty="0" smtClean="0">
                <a:solidFill>
                  <a:srgbClr val="008E40"/>
                </a:solidFill>
                <a:latin typeface="Arial" charset="0"/>
                <a:cs typeface="Arial" charset="0"/>
                <a:sym typeface="Wingdings" pitchFamily="2" charset="2"/>
              </a:rPr>
              <a:t>УТП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2400" b="1" dirty="0">
              <a:solidFill>
                <a:srgbClr val="008E40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8E40"/>
                </a:solidFill>
                <a:latin typeface="Arial" charset="0"/>
                <a:cs typeface="Arial" charset="0"/>
                <a:sym typeface="Wingdings" pitchFamily="2" charset="2"/>
              </a:rPr>
              <a:t>Юридические услуги во всех городах России: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76763" y="2783068"/>
            <a:ext cx="71605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sz="2000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СВЯЗАННЫЕ СО СДЕЛКАМИ С НЕДВИЖИМОСТЬЮ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ru-RU" alt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</a:t>
            </a:r>
            <a:r>
              <a:rPr lang="ru-RU" alt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НЕ СВЯЗАННЫЕ СО СДЕЛКАМИ С НЕДВИЖИМОСТЬЮ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064369" y="774293"/>
            <a:ext cx="2512757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ДЛЯ КЛИЕНТА</a:t>
            </a:r>
            <a:endParaRPr lang="ru-RU" altLang="ru-RU" sz="18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1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188194" y="783818"/>
            <a:ext cx="2512757" cy="353204"/>
          </a:xfrm>
          <a:prstGeom prst="rect">
            <a:avLst/>
          </a:prstGeom>
          <a:solidFill>
            <a:srgbClr val="007A3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ДЛЯ ПАРТНЕРОВ</a:t>
            </a:r>
            <a:endParaRPr lang="ru-RU" altLang="ru-RU" sz="18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7379" y="1306217"/>
            <a:ext cx="5429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ВАРИАНТЫ ОСНОВНОГО УТП</a:t>
            </a:r>
            <a:r>
              <a:rPr lang="ru-RU" sz="2400" b="1" dirty="0" smtClean="0">
                <a:solidFill>
                  <a:srgbClr val="008E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solidFill>
                <a:srgbClr val="008E4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35235" y="1916599"/>
            <a:ext cx="67610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</a:t>
            </a:r>
            <a:r>
              <a:rPr lang="ru-RU" sz="2000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ru-RU" sz="2000" b="1" kern="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В СООТВЕТСТВИИ СО СПЕЦИАЛИЗАЦИЕЙ КОМПАНИИ</a:t>
            </a:r>
            <a:endParaRPr lang="ru-RU" sz="2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20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</a:t>
            </a:r>
            <a:r>
              <a:rPr lang="ru-RU" sz="2000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В СООТВЕТСТВИИ СО СТОРОНОЙ СДЕЛКИ</a:t>
            </a:r>
          </a:p>
          <a:p>
            <a:pPr marL="571500" indent="-571500" algn="ctr">
              <a:buFont typeface="Wingdings" pitchFamily="2" charset="2"/>
              <a:buChar char="ü"/>
              <a:defRPr/>
            </a:pPr>
            <a:endParaRPr lang="ru-RU" sz="2000" b="1" dirty="0">
              <a:solidFill>
                <a:srgbClr val="007A37"/>
              </a:solidFill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>
              <a:defRPr/>
            </a:pPr>
            <a:r>
              <a:rPr lang="ru-RU" sz="20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</a:t>
            </a:r>
            <a:r>
              <a:rPr lang="ru-RU" sz="2000" b="1" dirty="0">
                <a:solidFill>
                  <a:srgbClr val="007A37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В СООТВЕТСТВИИ С ТЕРРИТОРИЕЙ ОХВАТА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1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457938" y="822330"/>
            <a:ext cx="3194886" cy="523220"/>
          </a:xfrm>
          <a:prstGeom prst="rect">
            <a:avLst/>
          </a:prstGeom>
          <a:solidFill>
            <a:srgbClr val="008E40"/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schemeClr val="bg1"/>
                </a:solidFill>
                <a:latin typeface="Arial" charset="0"/>
              </a:rPr>
              <a:t>НОВОЕ УТП ДЛЯ КЛИЕНТОВ И ПАРТНЕРОВ:</a:t>
            </a:r>
            <a:endParaRPr lang="ru-RU" altLang="ru-RU" sz="1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06553" y="1405870"/>
            <a:ext cx="14704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i="1" dirty="0" smtClean="0">
                <a:solidFill>
                  <a:srgbClr val="C00000"/>
                </a:solidFill>
                <a:latin typeface="AGOpus" pitchFamily="2" charset="0"/>
              </a:rPr>
              <a:t>3 ШАГ</a:t>
            </a:r>
            <a:endParaRPr lang="ru-RU" sz="3200" i="1" dirty="0">
              <a:solidFill>
                <a:srgbClr val="C00000"/>
              </a:solidFill>
              <a:latin typeface="AGOpus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87396" y="2068525"/>
            <a:ext cx="4409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8E40"/>
                </a:solidFill>
                <a:latin typeface="Arial" charset="0"/>
                <a:cs typeface="Arial" charset="0"/>
                <a:sym typeface="Wingdings" pitchFamily="2" charset="2"/>
              </a:rPr>
              <a:t>УТП ДЛЯ КЛИЕНТОВ И </a:t>
            </a:r>
            <a:r>
              <a:rPr lang="ru-RU" altLang="ru-RU" b="1" dirty="0" smtClean="0">
                <a:solidFill>
                  <a:srgbClr val="008E40"/>
                </a:solidFill>
                <a:latin typeface="Arial" charset="0"/>
                <a:cs typeface="Arial" charset="0"/>
                <a:sym typeface="Wingdings" pitchFamily="2" charset="2"/>
              </a:rPr>
              <a:t>ПАРТНЕРОВ: </a:t>
            </a:r>
            <a:endParaRPr lang="ru-RU" altLang="ru-RU" b="1" dirty="0">
              <a:solidFill>
                <a:srgbClr val="008E40"/>
              </a:solidFill>
              <a:latin typeface="Arial" charset="0"/>
              <a:cs typeface="Arial" charset="0"/>
              <a:sym typeface="Wingdings" pitchFamily="2" charset="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11694" y="2671905"/>
            <a:ext cx="64829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С нами вы можете решить любые вопросы в </a:t>
            </a: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сферах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НЕДВИЖИМОСТИ</a:t>
            </a: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и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ЮРИСПРУДЕНЦИИ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2000" b="1" dirty="0" smtClean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как в </a:t>
            </a:r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любом городе России, так и в любой стране </a:t>
            </a:r>
            <a:r>
              <a:rPr lang="ru-RU" altLang="ru-RU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мира!</a:t>
            </a:r>
            <a:endParaRPr lang="ru-RU" alt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49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</TotalTime>
  <Words>1379</Words>
  <Application>Microsoft Office PowerPoint</Application>
  <PresentationFormat>Экран (16:9)</PresentationFormat>
  <Paragraphs>364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Тема Office</vt:lpstr>
      <vt:lpstr>КАК СДЕЛАТЬ МЕЖРЕГИОНАЛЬНОЕ СОТРУДНИЧЕСТВО ПИБЫЛЬНЫМ БИЗНЕСОМ:  ПОШАГОВАЯ ИНСТРУКЦИЯ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Небылова Юлия Владимировна</dc:creator>
  <cp:lastModifiedBy>Воронкова Дарья Викторовна</cp:lastModifiedBy>
  <cp:revision>57</cp:revision>
  <cp:lastPrinted>2023-06-27T09:01:31Z</cp:lastPrinted>
  <dcterms:created xsi:type="dcterms:W3CDTF">2022-10-13T10:24:56Z</dcterms:created>
  <dcterms:modified xsi:type="dcterms:W3CDTF">2023-12-06T12:45:14Z</dcterms:modified>
</cp:coreProperties>
</file>