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305" r:id="rId2"/>
    <p:sldId id="256" r:id="rId3"/>
    <p:sldId id="257" r:id="rId4"/>
    <p:sldId id="259" r:id="rId5"/>
    <p:sldId id="306" r:id="rId6"/>
    <p:sldId id="261" r:id="rId7"/>
    <p:sldId id="262" r:id="rId8"/>
    <p:sldId id="263" r:id="rId9"/>
    <p:sldId id="264" r:id="rId10"/>
    <p:sldId id="30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08" r:id="rId37"/>
    <p:sldId id="310" r:id="rId38"/>
    <p:sldId id="309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38" autoAdjust="0"/>
  </p:normalViewPr>
  <p:slideViewPr>
    <p:cSldViewPr snapToGrid="0">
      <p:cViewPr varScale="1">
        <p:scale>
          <a:sx n="101" d="100"/>
          <a:sy n="101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BD71BA-D397-4C00-A5E5-466E5176685F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4A8B00A4-F254-4D10-AECE-81255906F75B}">
      <dgm:prSet phldrT="[Текст]" custT="1"/>
      <dgm:spPr/>
      <dgm:t>
        <a:bodyPr/>
        <a:lstStyle/>
        <a:p>
          <a:r>
            <a:rPr lang="ru-RU" sz="200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Крупная компания – популяризация бренда - гарантии</a:t>
          </a:r>
          <a:endParaRPr lang="ru-RU" sz="2000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6541D0DB-18E5-4F7E-92A4-6064E57DBE54}" type="parTrans" cxnId="{9F2E428A-E68F-4C3D-8957-4825BE42E01F}">
      <dgm:prSet/>
      <dgm:spPr/>
      <dgm:t>
        <a:bodyPr/>
        <a:lstStyle/>
        <a:p>
          <a:endParaRPr lang="ru-RU"/>
        </a:p>
      </dgm:t>
    </dgm:pt>
    <dgm:pt modelId="{95BF8104-4CA9-4787-94E8-A81AA7545879}" type="sibTrans" cxnId="{9F2E428A-E68F-4C3D-8957-4825BE42E01F}">
      <dgm:prSet/>
      <dgm:spPr/>
      <dgm:t>
        <a:bodyPr/>
        <a:lstStyle/>
        <a:p>
          <a:endParaRPr lang="ru-RU"/>
        </a:p>
      </dgm:t>
    </dgm:pt>
    <dgm:pt modelId="{550C88AE-6BD0-41DA-A402-F59E0EEEB369}">
      <dgm:prSet phldrT="[Текст]"/>
      <dgm:spPr/>
      <dgm:t>
        <a:bodyPr/>
        <a:lstStyle/>
        <a:p>
          <a:r>
            <a:rPr lang="ru-RU" dirty="0" smtClean="0"/>
            <a:t>Сильный лидер - эмоции</a:t>
          </a:r>
          <a:endParaRPr lang="ru-RU" dirty="0"/>
        </a:p>
      </dgm:t>
    </dgm:pt>
    <dgm:pt modelId="{C185CC76-1EA8-4E44-B428-10AFCB9936FB}" type="parTrans" cxnId="{3791DC30-A73F-4D77-A957-10849C55087B}">
      <dgm:prSet/>
      <dgm:spPr/>
      <dgm:t>
        <a:bodyPr/>
        <a:lstStyle/>
        <a:p>
          <a:endParaRPr lang="ru-RU"/>
        </a:p>
      </dgm:t>
    </dgm:pt>
    <dgm:pt modelId="{6C51E687-3984-4FF4-9F74-50F9225A7CE1}" type="sibTrans" cxnId="{3791DC30-A73F-4D77-A957-10849C55087B}">
      <dgm:prSet/>
      <dgm:spPr/>
      <dgm:t>
        <a:bodyPr/>
        <a:lstStyle/>
        <a:p>
          <a:endParaRPr lang="ru-RU"/>
        </a:p>
      </dgm:t>
    </dgm:pt>
    <dgm:pt modelId="{4E1D7DD4-D770-4629-8087-EAB62AB9D4FF}">
      <dgm:prSet phldrT="[Текст]"/>
      <dgm:spPr/>
      <dgm:t>
        <a:bodyPr/>
        <a:lstStyle/>
        <a:p>
          <a:r>
            <a:rPr lang="ru-RU" dirty="0" smtClean="0"/>
            <a:t>Остаётся работать</a:t>
          </a:r>
          <a:endParaRPr lang="ru-RU" dirty="0"/>
        </a:p>
      </dgm:t>
    </dgm:pt>
    <dgm:pt modelId="{34ADDC33-BBAE-4CC7-AAAE-8680CBCB1738}" type="parTrans" cxnId="{CD0D2D56-9439-4852-A7AC-3D76690CBACC}">
      <dgm:prSet/>
      <dgm:spPr/>
      <dgm:t>
        <a:bodyPr/>
        <a:lstStyle/>
        <a:p>
          <a:endParaRPr lang="ru-RU"/>
        </a:p>
      </dgm:t>
    </dgm:pt>
    <dgm:pt modelId="{5ECC72BA-38A9-4933-A986-56398D3CD2C9}" type="sibTrans" cxnId="{CD0D2D56-9439-4852-A7AC-3D76690CBACC}">
      <dgm:prSet/>
      <dgm:spPr/>
      <dgm:t>
        <a:bodyPr/>
        <a:lstStyle/>
        <a:p>
          <a:endParaRPr lang="ru-RU"/>
        </a:p>
      </dgm:t>
    </dgm:pt>
    <dgm:pt modelId="{39DC9D2E-FA76-4E00-A5C2-7F590D206171}" type="pres">
      <dgm:prSet presAssocID="{87BD71BA-D397-4C00-A5E5-466E5176685F}" presName="linearFlow" presStyleCnt="0">
        <dgm:presLayoutVars>
          <dgm:dir/>
          <dgm:resizeHandles val="exact"/>
        </dgm:presLayoutVars>
      </dgm:prSet>
      <dgm:spPr/>
    </dgm:pt>
    <dgm:pt modelId="{BEDD3CFB-822E-41D8-A963-7DA3B84B3826}" type="pres">
      <dgm:prSet presAssocID="{4A8B00A4-F254-4D10-AECE-81255906F75B}" presName="node" presStyleLbl="node1" presStyleIdx="0" presStyleCnt="3" custScaleX="202741" custScaleY="137150" custLinFactX="2303" custLinFactNeighborX="100000" custLinFactNeighborY="60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7C624-44D8-44C5-844A-82EE30231D1A}" type="pres">
      <dgm:prSet presAssocID="{95BF8104-4CA9-4787-94E8-A81AA7545879}" presName="spacerL" presStyleCnt="0"/>
      <dgm:spPr/>
    </dgm:pt>
    <dgm:pt modelId="{736AB245-781F-4B0E-A064-CB5A9C03A636}" type="pres">
      <dgm:prSet presAssocID="{95BF8104-4CA9-4787-94E8-A81AA7545879}" presName="sibTrans" presStyleLbl="sibTrans2D1" presStyleIdx="0" presStyleCnt="2" custLinFactX="11871" custLinFactY="8774" custLinFactNeighborX="100000" custLinFactNeighborY="100000"/>
      <dgm:spPr/>
      <dgm:t>
        <a:bodyPr/>
        <a:lstStyle/>
        <a:p>
          <a:endParaRPr lang="ru-RU"/>
        </a:p>
      </dgm:t>
    </dgm:pt>
    <dgm:pt modelId="{EAB57DB5-8131-4120-A721-4C0BC6154ABD}" type="pres">
      <dgm:prSet presAssocID="{95BF8104-4CA9-4787-94E8-A81AA7545879}" presName="spacerR" presStyleCnt="0"/>
      <dgm:spPr/>
    </dgm:pt>
    <dgm:pt modelId="{1BF613B7-2F93-4D32-825F-FA4F75C5C1D4}" type="pres">
      <dgm:prSet presAssocID="{550C88AE-6BD0-41DA-A402-F59E0EEEB369}" presName="node" presStyleLbl="node1" presStyleIdx="1" presStyleCnt="3" custLinFactX="8494" custLinFactNeighborX="100000" custLinFactNeighborY="66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E042D-1F62-4377-A376-97C3132182A2}" type="pres">
      <dgm:prSet presAssocID="{6C51E687-3984-4FF4-9F74-50F9225A7CE1}" presName="spacerL" presStyleCnt="0"/>
      <dgm:spPr/>
    </dgm:pt>
    <dgm:pt modelId="{9C54DC7E-F411-46E0-9194-429285308820}" type="pres">
      <dgm:prSet presAssocID="{6C51E687-3984-4FF4-9F74-50F9225A7CE1}" presName="sibTrans" presStyleLbl="sibTrans2D1" presStyleIdx="1" presStyleCnt="2" custLinFactY="6479" custLinFactNeighborX="99402" custLinFactNeighborY="100000"/>
      <dgm:spPr/>
      <dgm:t>
        <a:bodyPr/>
        <a:lstStyle/>
        <a:p>
          <a:endParaRPr lang="ru-RU"/>
        </a:p>
      </dgm:t>
    </dgm:pt>
    <dgm:pt modelId="{184612A9-74CB-40C2-B824-DD1CE697D1CF}" type="pres">
      <dgm:prSet presAssocID="{6C51E687-3984-4FF4-9F74-50F9225A7CE1}" presName="spacerR" presStyleCnt="0"/>
      <dgm:spPr/>
    </dgm:pt>
    <dgm:pt modelId="{F18EF703-8556-4AAD-94C5-D8FCD3A3F2DE}" type="pres">
      <dgm:prSet presAssocID="{4E1D7DD4-D770-4629-8087-EAB62AB9D4FF}" presName="node" presStyleLbl="node1" presStyleIdx="2" presStyleCnt="3" custLinFactX="25586" custLinFactNeighborX="100000" custLinFactNeighborY="67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EBAAF-637E-43AE-AE70-C2463E7AC5C4}" type="presOf" srcId="{550C88AE-6BD0-41DA-A402-F59E0EEEB369}" destId="{1BF613B7-2F93-4D32-825F-FA4F75C5C1D4}" srcOrd="0" destOrd="0" presId="urn:microsoft.com/office/officeart/2005/8/layout/equation1"/>
    <dgm:cxn modelId="{E022393E-E771-4D50-9DC9-D2C932499DB8}" type="presOf" srcId="{4A8B00A4-F254-4D10-AECE-81255906F75B}" destId="{BEDD3CFB-822E-41D8-A963-7DA3B84B3826}" srcOrd="0" destOrd="0" presId="urn:microsoft.com/office/officeart/2005/8/layout/equation1"/>
    <dgm:cxn modelId="{EFFCB405-00C4-4446-A1FA-ED62203A25A7}" type="presOf" srcId="{87BD71BA-D397-4C00-A5E5-466E5176685F}" destId="{39DC9D2E-FA76-4E00-A5C2-7F590D206171}" srcOrd="0" destOrd="0" presId="urn:microsoft.com/office/officeart/2005/8/layout/equation1"/>
    <dgm:cxn modelId="{48828753-1C50-4E50-A262-4D36F31823E5}" type="presOf" srcId="{6C51E687-3984-4FF4-9F74-50F9225A7CE1}" destId="{9C54DC7E-F411-46E0-9194-429285308820}" srcOrd="0" destOrd="0" presId="urn:microsoft.com/office/officeart/2005/8/layout/equation1"/>
    <dgm:cxn modelId="{1DB1CE0E-E602-4E49-8060-FD9F62BE45A4}" type="presOf" srcId="{4E1D7DD4-D770-4629-8087-EAB62AB9D4FF}" destId="{F18EF703-8556-4AAD-94C5-D8FCD3A3F2DE}" srcOrd="0" destOrd="0" presId="urn:microsoft.com/office/officeart/2005/8/layout/equation1"/>
    <dgm:cxn modelId="{3791DC30-A73F-4D77-A957-10849C55087B}" srcId="{87BD71BA-D397-4C00-A5E5-466E5176685F}" destId="{550C88AE-6BD0-41DA-A402-F59E0EEEB369}" srcOrd="1" destOrd="0" parTransId="{C185CC76-1EA8-4E44-B428-10AFCB9936FB}" sibTransId="{6C51E687-3984-4FF4-9F74-50F9225A7CE1}"/>
    <dgm:cxn modelId="{9F2E428A-E68F-4C3D-8957-4825BE42E01F}" srcId="{87BD71BA-D397-4C00-A5E5-466E5176685F}" destId="{4A8B00A4-F254-4D10-AECE-81255906F75B}" srcOrd="0" destOrd="0" parTransId="{6541D0DB-18E5-4F7E-92A4-6064E57DBE54}" sibTransId="{95BF8104-4CA9-4787-94E8-A81AA7545879}"/>
    <dgm:cxn modelId="{CD0D2D56-9439-4852-A7AC-3D76690CBACC}" srcId="{87BD71BA-D397-4C00-A5E5-466E5176685F}" destId="{4E1D7DD4-D770-4629-8087-EAB62AB9D4FF}" srcOrd="2" destOrd="0" parTransId="{34ADDC33-BBAE-4CC7-AAAE-8680CBCB1738}" sibTransId="{5ECC72BA-38A9-4933-A986-56398D3CD2C9}"/>
    <dgm:cxn modelId="{52DEB6B5-FAB6-4E77-8B7A-6015C82AEA71}" type="presOf" srcId="{95BF8104-4CA9-4787-94E8-A81AA7545879}" destId="{736AB245-781F-4B0E-A064-CB5A9C03A636}" srcOrd="0" destOrd="0" presId="urn:microsoft.com/office/officeart/2005/8/layout/equation1"/>
    <dgm:cxn modelId="{42565EFB-D711-4971-88B1-C9470041405F}" type="presParOf" srcId="{39DC9D2E-FA76-4E00-A5C2-7F590D206171}" destId="{BEDD3CFB-822E-41D8-A963-7DA3B84B3826}" srcOrd="0" destOrd="0" presId="urn:microsoft.com/office/officeart/2005/8/layout/equation1"/>
    <dgm:cxn modelId="{6EA5BE15-56D2-4F77-B02D-8F157826B1DA}" type="presParOf" srcId="{39DC9D2E-FA76-4E00-A5C2-7F590D206171}" destId="{A217C624-44D8-44C5-844A-82EE30231D1A}" srcOrd="1" destOrd="0" presId="urn:microsoft.com/office/officeart/2005/8/layout/equation1"/>
    <dgm:cxn modelId="{98F87C6A-7D77-4947-B860-C396DD60A145}" type="presParOf" srcId="{39DC9D2E-FA76-4E00-A5C2-7F590D206171}" destId="{736AB245-781F-4B0E-A064-CB5A9C03A636}" srcOrd="2" destOrd="0" presId="urn:microsoft.com/office/officeart/2005/8/layout/equation1"/>
    <dgm:cxn modelId="{98429180-6287-4C57-A9E5-6A8439DCA120}" type="presParOf" srcId="{39DC9D2E-FA76-4E00-A5C2-7F590D206171}" destId="{EAB57DB5-8131-4120-A721-4C0BC6154ABD}" srcOrd="3" destOrd="0" presId="urn:microsoft.com/office/officeart/2005/8/layout/equation1"/>
    <dgm:cxn modelId="{02089741-8544-4D53-B3D4-121DDDE0C0FB}" type="presParOf" srcId="{39DC9D2E-FA76-4E00-A5C2-7F590D206171}" destId="{1BF613B7-2F93-4D32-825F-FA4F75C5C1D4}" srcOrd="4" destOrd="0" presId="urn:microsoft.com/office/officeart/2005/8/layout/equation1"/>
    <dgm:cxn modelId="{CA965169-D938-4DC6-AF52-C08AD40FB083}" type="presParOf" srcId="{39DC9D2E-FA76-4E00-A5C2-7F590D206171}" destId="{CE3E042D-1F62-4377-A376-97C3132182A2}" srcOrd="5" destOrd="0" presId="urn:microsoft.com/office/officeart/2005/8/layout/equation1"/>
    <dgm:cxn modelId="{763835F8-2928-4177-8B2F-D8F753DFCB22}" type="presParOf" srcId="{39DC9D2E-FA76-4E00-A5C2-7F590D206171}" destId="{9C54DC7E-F411-46E0-9194-429285308820}" srcOrd="6" destOrd="0" presId="urn:microsoft.com/office/officeart/2005/8/layout/equation1"/>
    <dgm:cxn modelId="{608FB7D4-8E93-4E08-AF1E-6675DE9D4790}" type="presParOf" srcId="{39DC9D2E-FA76-4E00-A5C2-7F590D206171}" destId="{184612A9-74CB-40C2-B824-DD1CE697D1CF}" srcOrd="7" destOrd="0" presId="urn:microsoft.com/office/officeart/2005/8/layout/equation1"/>
    <dgm:cxn modelId="{4330B61D-DF4D-47B7-88B4-4E7E2637A21F}" type="presParOf" srcId="{39DC9D2E-FA76-4E00-A5C2-7F590D206171}" destId="{F18EF703-8556-4AAD-94C5-D8FCD3A3F2D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DE3E0F-FBA5-4AC8-A87A-86A972769432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600D57D2-6DF0-4A00-BCE8-E311A4FC9595}">
      <dgm:prSet phldrT="[Текст]" custT="1"/>
      <dgm:spPr/>
      <dgm:t>
        <a:bodyPr/>
        <a:lstStyle/>
        <a:p>
          <a:r>
            <a:rPr lang="ru-RU" sz="2000" b="1" dirty="0" smtClean="0"/>
            <a:t>Популяризация бренда </a:t>
          </a:r>
          <a:endParaRPr lang="ru-RU" sz="2000" b="1" dirty="0"/>
        </a:p>
      </dgm:t>
    </dgm:pt>
    <dgm:pt modelId="{F9563747-030C-4380-B3B7-F6BDC68AA138}" type="parTrans" cxnId="{56513BD1-8EB7-4F31-AC00-A326E1B07C5F}">
      <dgm:prSet/>
      <dgm:spPr/>
      <dgm:t>
        <a:bodyPr/>
        <a:lstStyle/>
        <a:p>
          <a:endParaRPr lang="ru-RU"/>
        </a:p>
      </dgm:t>
    </dgm:pt>
    <dgm:pt modelId="{2BA1365E-73F2-48F7-848E-A0B352EB748B}" type="sibTrans" cxnId="{56513BD1-8EB7-4F31-AC00-A326E1B07C5F}">
      <dgm:prSet/>
      <dgm:spPr/>
      <dgm:t>
        <a:bodyPr/>
        <a:lstStyle/>
        <a:p>
          <a:endParaRPr lang="ru-RU"/>
        </a:p>
      </dgm:t>
    </dgm:pt>
    <dgm:pt modelId="{EAAD4A1B-12D7-446B-946D-D3B69A816453}">
      <dgm:prSet phldrT="[Текст]" custT="1"/>
      <dgm:spPr/>
      <dgm:t>
        <a:bodyPr/>
        <a:lstStyle/>
        <a:p>
          <a:r>
            <a:rPr lang="ru-RU" sz="2000" b="1" dirty="0" smtClean="0"/>
            <a:t>Коммуникации с коллегами</a:t>
          </a:r>
          <a:endParaRPr lang="ru-RU" sz="2000" b="1" dirty="0"/>
        </a:p>
      </dgm:t>
    </dgm:pt>
    <dgm:pt modelId="{2582F9BF-26B0-4A1F-9122-B45010657EC9}" type="parTrans" cxnId="{1A45CC5A-98B9-452B-B867-BAB89A224D8C}">
      <dgm:prSet/>
      <dgm:spPr/>
      <dgm:t>
        <a:bodyPr/>
        <a:lstStyle/>
        <a:p>
          <a:endParaRPr lang="ru-RU"/>
        </a:p>
      </dgm:t>
    </dgm:pt>
    <dgm:pt modelId="{3442DA83-A2D8-4C63-A5FF-97931473CFDE}" type="sibTrans" cxnId="{1A45CC5A-98B9-452B-B867-BAB89A224D8C}">
      <dgm:prSet/>
      <dgm:spPr/>
      <dgm:t>
        <a:bodyPr/>
        <a:lstStyle/>
        <a:p>
          <a:endParaRPr lang="ru-RU"/>
        </a:p>
      </dgm:t>
    </dgm:pt>
    <dgm:pt modelId="{8A04B8DE-93C6-4C7D-A849-757229157EDB}">
      <dgm:prSet phldrT="[Текст]" custT="1"/>
      <dgm:spPr/>
      <dgm:t>
        <a:bodyPr/>
        <a:lstStyle/>
        <a:p>
          <a:r>
            <a:rPr lang="ru-RU" sz="2000" b="1" dirty="0" smtClean="0"/>
            <a:t>Переходите к развитию </a:t>
          </a:r>
          <a:endParaRPr lang="ru-RU" sz="2000" b="1" dirty="0"/>
        </a:p>
      </dgm:t>
    </dgm:pt>
    <dgm:pt modelId="{E8BF857C-46C0-4A93-B6C4-F36A05F12A82}" type="parTrans" cxnId="{4F57A6DC-70E2-4794-A9E9-B953DFD36846}">
      <dgm:prSet/>
      <dgm:spPr/>
      <dgm:t>
        <a:bodyPr/>
        <a:lstStyle/>
        <a:p>
          <a:endParaRPr lang="ru-RU"/>
        </a:p>
      </dgm:t>
    </dgm:pt>
    <dgm:pt modelId="{60545D6E-ADC6-4AF4-9707-0EEE38F2DB53}" type="sibTrans" cxnId="{4F57A6DC-70E2-4794-A9E9-B953DFD36846}">
      <dgm:prSet/>
      <dgm:spPr/>
      <dgm:t>
        <a:bodyPr/>
        <a:lstStyle/>
        <a:p>
          <a:endParaRPr lang="ru-RU"/>
        </a:p>
      </dgm:t>
    </dgm:pt>
    <dgm:pt modelId="{A2E8DF53-5605-4517-B232-DC5557423152}" type="pres">
      <dgm:prSet presAssocID="{E0DE3E0F-FBA5-4AC8-A87A-86A972769432}" presName="Name0" presStyleCnt="0">
        <dgm:presLayoutVars>
          <dgm:dir/>
          <dgm:animLvl val="lvl"/>
          <dgm:resizeHandles val="exact"/>
        </dgm:presLayoutVars>
      </dgm:prSet>
      <dgm:spPr/>
    </dgm:pt>
    <dgm:pt modelId="{FA7D1820-A59D-489F-BAF6-42A782DBF49C}" type="pres">
      <dgm:prSet presAssocID="{E0DE3E0F-FBA5-4AC8-A87A-86A972769432}" presName="dummy" presStyleCnt="0"/>
      <dgm:spPr/>
    </dgm:pt>
    <dgm:pt modelId="{A5A08FC3-446D-4B93-8E3A-49C17FE4E834}" type="pres">
      <dgm:prSet presAssocID="{E0DE3E0F-FBA5-4AC8-A87A-86A972769432}" presName="linH" presStyleCnt="0"/>
      <dgm:spPr/>
    </dgm:pt>
    <dgm:pt modelId="{AC6FF211-214C-40B5-89F7-DACF1605650F}" type="pres">
      <dgm:prSet presAssocID="{E0DE3E0F-FBA5-4AC8-A87A-86A972769432}" presName="padding1" presStyleCnt="0"/>
      <dgm:spPr/>
    </dgm:pt>
    <dgm:pt modelId="{260CFC3D-6A5D-4C39-AF08-04EC83DB7E9A}" type="pres">
      <dgm:prSet presAssocID="{600D57D2-6DF0-4A00-BCE8-E311A4FC9595}" presName="linV" presStyleCnt="0"/>
      <dgm:spPr/>
    </dgm:pt>
    <dgm:pt modelId="{5248313F-A377-4BC6-AA0E-676D4B2AF0E7}" type="pres">
      <dgm:prSet presAssocID="{600D57D2-6DF0-4A00-BCE8-E311A4FC9595}" presName="spVertical1" presStyleCnt="0"/>
      <dgm:spPr/>
    </dgm:pt>
    <dgm:pt modelId="{BCDE0C4A-6F31-49C9-B70E-8417E998E5FE}" type="pres">
      <dgm:prSet presAssocID="{600D57D2-6DF0-4A00-BCE8-E311A4FC9595}" presName="parTx" presStyleLbl="revTx" presStyleIdx="0" presStyleCnt="3" custScaleX="1143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5084E-2EF8-4808-A068-6906A4E66328}" type="pres">
      <dgm:prSet presAssocID="{600D57D2-6DF0-4A00-BCE8-E311A4FC9595}" presName="spVertical2" presStyleCnt="0"/>
      <dgm:spPr/>
    </dgm:pt>
    <dgm:pt modelId="{B5CB612B-5C63-475E-A3E6-63D7E9B1B3BE}" type="pres">
      <dgm:prSet presAssocID="{600D57D2-6DF0-4A00-BCE8-E311A4FC9595}" presName="spVertical3" presStyleCnt="0"/>
      <dgm:spPr/>
    </dgm:pt>
    <dgm:pt modelId="{027C026C-4FA1-446C-A8CC-8023153CDE26}" type="pres">
      <dgm:prSet presAssocID="{2BA1365E-73F2-48F7-848E-A0B352EB748B}" presName="space" presStyleCnt="0"/>
      <dgm:spPr/>
    </dgm:pt>
    <dgm:pt modelId="{A2412B2A-D64A-4816-8BA9-A16CF63DC8A1}" type="pres">
      <dgm:prSet presAssocID="{EAAD4A1B-12D7-446B-946D-D3B69A816453}" presName="linV" presStyleCnt="0"/>
      <dgm:spPr/>
    </dgm:pt>
    <dgm:pt modelId="{02D2E05E-241D-4C41-BF98-310F68C0E62B}" type="pres">
      <dgm:prSet presAssocID="{EAAD4A1B-12D7-446B-946D-D3B69A816453}" presName="spVertical1" presStyleCnt="0"/>
      <dgm:spPr/>
    </dgm:pt>
    <dgm:pt modelId="{0F66A793-920C-4C2F-BF81-BDEC93E604DA}" type="pres">
      <dgm:prSet presAssocID="{EAAD4A1B-12D7-446B-946D-D3B69A816453}" presName="parTx" presStyleLbl="revTx" presStyleIdx="1" presStyleCnt="3" custScaleX="1141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AD55E-79C7-44B3-9A8D-71F200FBA449}" type="pres">
      <dgm:prSet presAssocID="{EAAD4A1B-12D7-446B-946D-D3B69A816453}" presName="spVertical2" presStyleCnt="0"/>
      <dgm:spPr/>
    </dgm:pt>
    <dgm:pt modelId="{EBE99703-0BE1-4DA7-BFD3-4A6F1E148193}" type="pres">
      <dgm:prSet presAssocID="{EAAD4A1B-12D7-446B-946D-D3B69A816453}" presName="spVertical3" presStyleCnt="0"/>
      <dgm:spPr/>
    </dgm:pt>
    <dgm:pt modelId="{FDBBD3FA-9899-4B7F-96BD-12EC1C17B9B5}" type="pres">
      <dgm:prSet presAssocID="{3442DA83-A2D8-4C63-A5FF-97931473CFDE}" presName="space" presStyleCnt="0"/>
      <dgm:spPr/>
    </dgm:pt>
    <dgm:pt modelId="{83FCAB73-CACD-47FE-8B12-E35B40903255}" type="pres">
      <dgm:prSet presAssocID="{8A04B8DE-93C6-4C7D-A849-757229157EDB}" presName="linV" presStyleCnt="0"/>
      <dgm:spPr/>
    </dgm:pt>
    <dgm:pt modelId="{A69617B0-BE04-4639-9BFD-6FFD45F1AB86}" type="pres">
      <dgm:prSet presAssocID="{8A04B8DE-93C6-4C7D-A849-757229157EDB}" presName="spVertical1" presStyleCnt="0"/>
      <dgm:spPr/>
    </dgm:pt>
    <dgm:pt modelId="{944F0AAB-4E5F-4840-A0AC-967611A49D54}" type="pres">
      <dgm:prSet presAssocID="{8A04B8DE-93C6-4C7D-A849-757229157EDB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42007-60AA-4F92-B4B3-5FA7F5F49B79}" type="pres">
      <dgm:prSet presAssocID="{8A04B8DE-93C6-4C7D-A849-757229157EDB}" presName="spVertical2" presStyleCnt="0"/>
      <dgm:spPr/>
    </dgm:pt>
    <dgm:pt modelId="{A40FBBA8-9A63-44DB-A5F3-FEAAA494206A}" type="pres">
      <dgm:prSet presAssocID="{8A04B8DE-93C6-4C7D-A849-757229157EDB}" presName="spVertical3" presStyleCnt="0"/>
      <dgm:spPr/>
    </dgm:pt>
    <dgm:pt modelId="{58FEB846-8278-4048-B74F-EB8707D89B25}" type="pres">
      <dgm:prSet presAssocID="{E0DE3E0F-FBA5-4AC8-A87A-86A972769432}" presName="padding2" presStyleCnt="0"/>
      <dgm:spPr/>
    </dgm:pt>
    <dgm:pt modelId="{447F6280-765C-4128-8141-733B6C73AEDA}" type="pres">
      <dgm:prSet presAssocID="{E0DE3E0F-FBA5-4AC8-A87A-86A972769432}" presName="negArrow" presStyleCnt="0"/>
      <dgm:spPr/>
    </dgm:pt>
    <dgm:pt modelId="{D16A3218-D0BD-4B38-A5F7-2E30B916F1FC}" type="pres">
      <dgm:prSet presAssocID="{E0DE3E0F-FBA5-4AC8-A87A-86A972769432}" presName="backgroundArrow" presStyleLbl="node1" presStyleIdx="0" presStyleCnt="1" custLinFactNeighborX="2690" custLinFactNeighborY="16140"/>
      <dgm:spPr/>
    </dgm:pt>
  </dgm:ptLst>
  <dgm:cxnLst>
    <dgm:cxn modelId="{E2DA7F9F-314A-4943-8DF8-B868D7616D1D}" type="presOf" srcId="{E0DE3E0F-FBA5-4AC8-A87A-86A972769432}" destId="{A2E8DF53-5605-4517-B232-DC5557423152}" srcOrd="0" destOrd="0" presId="urn:microsoft.com/office/officeart/2005/8/layout/hProcess3"/>
    <dgm:cxn modelId="{1A45CC5A-98B9-452B-B867-BAB89A224D8C}" srcId="{E0DE3E0F-FBA5-4AC8-A87A-86A972769432}" destId="{EAAD4A1B-12D7-446B-946D-D3B69A816453}" srcOrd="1" destOrd="0" parTransId="{2582F9BF-26B0-4A1F-9122-B45010657EC9}" sibTransId="{3442DA83-A2D8-4C63-A5FF-97931473CFDE}"/>
    <dgm:cxn modelId="{9408535A-0121-428B-8996-220E2671279D}" type="presOf" srcId="{600D57D2-6DF0-4A00-BCE8-E311A4FC9595}" destId="{BCDE0C4A-6F31-49C9-B70E-8417E998E5FE}" srcOrd="0" destOrd="0" presId="urn:microsoft.com/office/officeart/2005/8/layout/hProcess3"/>
    <dgm:cxn modelId="{7C1871C9-8079-41BA-A978-86F42858512C}" type="presOf" srcId="{EAAD4A1B-12D7-446B-946D-D3B69A816453}" destId="{0F66A793-920C-4C2F-BF81-BDEC93E604DA}" srcOrd="0" destOrd="0" presId="urn:microsoft.com/office/officeart/2005/8/layout/hProcess3"/>
    <dgm:cxn modelId="{56513BD1-8EB7-4F31-AC00-A326E1B07C5F}" srcId="{E0DE3E0F-FBA5-4AC8-A87A-86A972769432}" destId="{600D57D2-6DF0-4A00-BCE8-E311A4FC9595}" srcOrd="0" destOrd="0" parTransId="{F9563747-030C-4380-B3B7-F6BDC68AA138}" sibTransId="{2BA1365E-73F2-48F7-848E-A0B352EB748B}"/>
    <dgm:cxn modelId="{18E60988-6D49-4B21-B392-001289BC72DD}" type="presOf" srcId="{8A04B8DE-93C6-4C7D-A849-757229157EDB}" destId="{944F0AAB-4E5F-4840-A0AC-967611A49D54}" srcOrd="0" destOrd="0" presId="urn:microsoft.com/office/officeart/2005/8/layout/hProcess3"/>
    <dgm:cxn modelId="{4F57A6DC-70E2-4794-A9E9-B953DFD36846}" srcId="{E0DE3E0F-FBA5-4AC8-A87A-86A972769432}" destId="{8A04B8DE-93C6-4C7D-A849-757229157EDB}" srcOrd="2" destOrd="0" parTransId="{E8BF857C-46C0-4A93-B6C4-F36A05F12A82}" sibTransId="{60545D6E-ADC6-4AF4-9707-0EEE38F2DB53}"/>
    <dgm:cxn modelId="{EEA59939-F98C-4C9D-9944-10D53D682532}" type="presParOf" srcId="{A2E8DF53-5605-4517-B232-DC5557423152}" destId="{FA7D1820-A59D-489F-BAF6-42A782DBF49C}" srcOrd="0" destOrd="0" presId="urn:microsoft.com/office/officeart/2005/8/layout/hProcess3"/>
    <dgm:cxn modelId="{B8D62251-8688-4A79-AB7F-BB637FED50BB}" type="presParOf" srcId="{A2E8DF53-5605-4517-B232-DC5557423152}" destId="{A5A08FC3-446D-4B93-8E3A-49C17FE4E834}" srcOrd="1" destOrd="0" presId="urn:microsoft.com/office/officeart/2005/8/layout/hProcess3"/>
    <dgm:cxn modelId="{075822A3-4B45-4016-8E5E-123EC993F848}" type="presParOf" srcId="{A5A08FC3-446D-4B93-8E3A-49C17FE4E834}" destId="{AC6FF211-214C-40B5-89F7-DACF1605650F}" srcOrd="0" destOrd="0" presId="urn:microsoft.com/office/officeart/2005/8/layout/hProcess3"/>
    <dgm:cxn modelId="{DCEDDF2C-3CE8-4DCC-ACD7-ADD6A1C01ED7}" type="presParOf" srcId="{A5A08FC3-446D-4B93-8E3A-49C17FE4E834}" destId="{260CFC3D-6A5D-4C39-AF08-04EC83DB7E9A}" srcOrd="1" destOrd="0" presId="urn:microsoft.com/office/officeart/2005/8/layout/hProcess3"/>
    <dgm:cxn modelId="{4C146223-2805-47A5-876F-D30EE57D959E}" type="presParOf" srcId="{260CFC3D-6A5D-4C39-AF08-04EC83DB7E9A}" destId="{5248313F-A377-4BC6-AA0E-676D4B2AF0E7}" srcOrd="0" destOrd="0" presId="urn:microsoft.com/office/officeart/2005/8/layout/hProcess3"/>
    <dgm:cxn modelId="{C8BB2FE4-484A-4802-8579-0919A0D0F282}" type="presParOf" srcId="{260CFC3D-6A5D-4C39-AF08-04EC83DB7E9A}" destId="{BCDE0C4A-6F31-49C9-B70E-8417E998E5FE}" srcOrd="1" destOrd="0" presId="urn:microsoft.com/office/officeart/2005/8/layout/hProcess3"/>
    <dgm:cxn modelId="{4F7013B0-1A45-4FB5-B17E-A85631B8CBCB}" type="presParOf" srcId="{260CFC3D-6A5D-4C39-AF08-04EC83DB7E9A}" destId="{7255084E-2EF8-4808-A068-6906A4E66328}" srcOrd="2" destOrd="0" presId="urn:microsoft.com/office/officeart/2005/8/layout/hProcess3"/>
    <dgm:cxn modelId="{EF4AE46B-D6B2-4C83-9F14-0D926A43405E}" type="presParOf" srcId="{260CFC3D-6A5D-4C39-AF08-04EC83DB7E9A}" destId="{B5CB612B-5C63-475E-A3E6-63D7E9B1B3BE}" srcOrd="3" destOrd="0" presId="urn:microsoft.com/office/officeart/2005/8/layout/hProcess3"/>
    <dgm:cxn modelId="{CAD26966-1AAF-48F1-900C-67D7A5128E6E}" type="presParOf" srcId="{A5A08FC3-446D-4B93-8E3A-49C17FE4E834}" destId="{027C026C-4FA1-446C-A8CC-8023153CDE26}" srcOrd="2" destOrd="0" presId="urn:microsoft.com/office/officeart/2005/8/layout/hProcess3"/>
    <dgm:cxn modelId="{C8084846-B110-4995-81B7-6F8ECDD5A3CF}" type="presParOf" srcId="{A5A08FC3-446D-4B93-8E3A-49C17FE4E834}" destId="{A2412B2A-D64A-4816-8BA9-A16CF63DC8A1}" srcOrd="3" destOrd="0" presId="urn:microsoft.com/office/officeart/2005/8/layout/hProcess3"/>
    <dgm:cxn modelId="{3E4A0046-5F4A-4F17-8D33-F84B81347B51}" type="presParOf" srcId="{A2412B2A-D64A-4816-8BA9-A16CF63DC8A1}" destId="{02D2E05E-241D-4C41-BF98-310F68C0E62B}" srcOrd="0" destOrd="0" presId="urn:microsoft.com/office/officeart/2005/8/layout/hProcess3"/>
    <dgm:cxn modelId="{BE0B3FDC-2DF2-46DE-8371-BED6B0E8E2EE}" type="presParOf" srcId="{A2412B2A-D64A-4816-8BA9-A16CF63DC8A1}" destId="{0F66A793-920C-4C2F-BF81-BDEC93E604DA}" srcOrd="1" destOrd="0" presId="urn:microsoft.com/office/officeart/2005/8/layout/hProcess3"/>
    <dgm:cxn modelId="{55F79FB6-2F3D-4CB3-8071-DBC26F9D0CCD}" type="presParOf" srcId="{A2412B2A-D64A-4816-8BA9-A16CF63DC8A1}" destId="{DEDAD55E-79C7-44B3-9A8D-71F200FBA449}" srcOrd="2" destOrd="0" presId="urn:microsoft.com/office/officeart/2005/8/layout/hProcess3"/>
    <dgm:cxn modelId="{70210064-A1BC-4CF0-B694-6A918467F056}" type="presParOf" srcId="{A2412B2A-D64A-4816-8BA9-A16CF63DC8A1}" destId="{EBE99703-0BE1-4DA7-BFD3-4A6F1E148193}" srcOrd="3" destOrd="0" presId="urn:microsoft.com/office/officeart/2005/8/layout/hProcess3"/>
    <dgm:cxn modelId="{19FD3EF3-A8CA-4C22-A837-788C403D9626}" type="presParOf" srcId="{A5A08FC3-446D-4B93-8E3A-49C17FE4E834}" destId="{FDBBD3FA-9899-4B7F-96BD-12EC1C17B9B5}" srcOrd="4" destOrd="0" presId="urn:microsoft.com/office/officeart/2005/8/layout/hProcess3"/>
    <dgm:cxn modelId="{C0AA08CC-A92A-4EB8-AF3A-84381E2AFECE}" type="presParOf" srcId="{A5A08FC3-446D-4B93-8E3A-49C17FE4E834}" destId="{83FCAB73-CACD-47FE-8B12-E35B40903255}" srcOrd="5" destOrd="0" presId="urn:microsoft.com/office/officeart/2005/8/layout/hProcess3"/>
    <dgm:cxn modelId="{2F6537BB-D021-4DFF-A6FB-2EDC8BC51BB1}" type="presParOf" srcId="{83FCAB73-CACD-47FE-8B12-E35B40903255}" destId="{A69617B0-BE04-4639-9BFD-6FFD45F1AB86}" srcOrd="0" destOrd="0" presId="urn:microsoft.com/office/officeart/2005/8/layout/hProcess3"/>
    <dgm:cxn modelId="{0A98C155-88A9-4085-A8C4-701DC1F0939A}" type="presParOf" srcId="{83FCAB73-CACD-47FE-8B12-E35B40903255}" destId="{944F0AAB-4E5F-4840-A0AC-967611A49D54}" srcOrd="1" destOrd="0" presId="urn:microsoft.com/office/officeart/2005/8/layout/hProcess3"/>
    <dgm:cxn modelId="{DB11EDC2-9640-4355-8976-CA98AA6A238B}" type="presParOf" srcId="{83FCAB73-CACD-47FE-8B12-E35B40903255}" destId="{CC942007-60AA-4F92-B4B3-5FA7F5F49B79}" srcOrd="2" destOrd="0" presId="urn:microsoft.com/office/officeart/2005/8/layout/hProcess3"/>
    <dgm:cxn modelId="{FB67E810-5D73-458A-8E1B-2978C309603B}" type="presParOf" srcId="{83FCAB73-CACD-47FE-8B12-E35B40903255}" destId="{A40FBBA8-9A63-44DB-A5F3-FEAAA494206A}" srcOrd="3" destOrd="0" presId="urn:microsoft.com/office/officeart/2005/8/layout/hProcess3"/>
    <dgm:cxn modelId="{8EFEAAB1-9082-4EE1-9BEB-23BFBD646C2F}" type="presParOf" srcId="{A5A08FC3-446D-4B93-8E3A-49C17FE4E834}" destId="{58FEB846-8278-4048-B74F-EB8707D89B25}" srcOrd="6" destOrd="0" presId="urn:microsoft.com/office/officeart/2005/8/layout/hProcess3"/>
    <dgm:cxn modelId="{5EC5E9EF-58DC-4088-B488-03361ABEF82F}" type="presParOf" srcId="{A5A08FC3-446D-4B93-8E3A-49C17FE4E834}" destId="{447F6280-765C-4128-8141-733B6C73AEDA}" srcOrd="7" destOrd="0" presId="urn:microsoft.com/office/officeart/2005/8/layout/hProcess3"/>
    <dgm:cxn modelId="{A5774DE1-1EEB-4B16-BB9A-49882756F2E3}" type="presParOf" srcId="{A5A08FC3-446D-4B93-8E3A-49C17FE4E834}" destId="{D16A3218-D0BD-4B38-A5F7-2E30B916F1FC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9D6A4E-FC17-4475-8D0B-876D55179ECD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6EF873-C536-421E-9A95-EFB1BE838598}">
      <dgm:prSet phldrT="[Текст]" custT="1"/>
      <dgm:spPr/>
      <dgm:t>
        <a:bodyPr/>
        <a:lstStyle/>
        <a:p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Развитие персонала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365D66CE-A1FF-4A80-92F7-ECEB001E162D}" type="parTrans" cxnId="{7271A7B1-2E14-4539-9D86-9FF6F21164F8}">
      <dgm:prSet/>
      <dgm:spPr/>
      <dgm:t>
        <a:bodyPr/>
        <a:lstStyle/>
        <a:p>
          <a:endParaRPr lang="ru-RU"/>
        </a:p>
      </dgm:t>
    </dgm:pt>
    <dgm:pt modelId="{F837AC4E-08D0-42DD-9EB9-5C5565B3DADF}" type="sibTrans" cxnId="{7271A7B1-2E14-4539-9D86-9FF6F21164F8}">
      <dgm:prSet/>
      <dgm:spPr/>
      <dgm:t>
        <a:bodyPr/>
        <a:lstStyle/>
        <a:p>
          <a:endParaRPr lang="ru-RU"/>
        </a:p>
      </dgm:t>
    </dgm:pt>
    <dgm:pt modelId="{D8FA0A81-8A74-41D8-B97C-5A615B0817D0}">
      <dgm:prSet phldrT="[Текст]"/>
      <dgm:spPr/>
      <dgm:t>
        <a:bodyPr/>
        <a:lstStyle/>
        <a:p>
          <a:r>
            <a:rPr lang="ru-RU">
              <a:latin typeface="Times New Roman" pitchFamily="18" charset="0"/>
              <a:cs typeface="Times New Roman" pitchFamily="18" charset="0"/>
            </a:rPr>
            <a:t>коллективные - таймер, рабочие группы, консилиум </a:t>
          </a:r>
        </a:p>
      </dgm:t>
    </dgm:pt>
    <dgm:pt modelId="{D9E31324-B470-4E55-83AD-2FE33C1B98A1}" type="parTrans" cxnId="{A2DBE96A-1357-4ACE-A892-805C2E1D9FDC}">
      <dgm:prSet/>
      <dgm:spPr/>
      <dgm:t>
        <a:bodyPr/>
        <a:lstStyle/>
        <a:p>
          <a:endParaRPr lang="ru-RU"/>
        </a:p>
      </dgm:t>
    </dgm:pt>
    <dgm:pt modelId="{E0CD1933-0458-4E10-A5C6-0A264C10A634}" type="sibTrans" cxnId="{A2DBE96A-1357-4ACE-A892-805C2E1D9FDC}">
      <dgm:prSet/>
      <dgm:spPr/>
      <dgm:t>
        <a:bodyPr/>
        <a:lstStyle/>
        <a:p>
          <a:endParaRPr lang="ru-RU"/>
        </a:p>
      </dgm:t>
    </dgm:pt>
    <dgm:pt modelId="{ABD06BEA-6FAF-4DC6-84C7-CA66CBD7386F}">
      <dgm:prSet phldrT="[Текст]"/>
      <dgm:spPr/>
      <dgm:t>
        <a:bodyPr/>
        <a:lstStyle/>
        <a:p>
          <a:r>
            <a:rPr lang="ru-RU">
              <a:latin typeface="Times New Roman" pitchFamily="18" charset="0"/>
              <a:cs typeface="Times New Roman" pitchFamily="18" charset="0"/>
            </a:rPr>
            <a:t>индивидуальные - спикинг</a:t>
          </a:r>
        </a:p>
      </dgm:t>
    </dgm:pt>
    <dgm:pt modelId="{513EA00B-65A1-4488-8A3A-CF0356E70CE2}" type="parTrans" cxnId="{AB2D9923-4508-40BF-84D6-E334F719D028}">
      <dgm:prSet/>
      <dgm:spPr/>
      <dgm:t>
        <a:bodyPr/>
        <a:lstStyle/>
        <a:p>
          <a:endParaRPr lang="ru-RU"/>
        </a:p>
      </dgm:t>
    </dgm:pt>
    <dgm:pt modelId="{449E0630-8AAB-4454-8C45-8AC920E5CBFA}" type="sibTrans" cxnId="{AB2D9923-4508-40BF-84D6-E334F719D028}">
      <dgm:prSet/>
      <dgm:spPr/>
      <dgm:t>
        <a:bodyPr/>
        <a:lstStyle/>
        <a:p>
          <a:endParaRPr lang="ru-RU"/>
        </a:p>
      </dgm:t>
    </dgm:pt>
    <dgm:pt modelId="{33CB15BF-116D-4362-A178-282CA4D4C6AA}" type="pres">
      <dgm:prSet presAssocID="{FE9D6A4E-FC17-4475-8D0B-876D55179EC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95F9F36-A4F2-424F-8F67-FFF47E80C202}" type="pres">
      <dgm:prSet presAssocID="{C46EF873-C536-421E-9A95-EFB1BE838598}" presName="root" presStyleCnt="0">
        <dgm:presLayoutVars>
          <dgm:chMax/>
          <dgm:chPref val="4"/>
        </dgm:presLayoutVars>
      </dgm:prSet>
      <dgm:spPr/>
    </dgm:pt>
    <dgm:pt modelId="{70F12E17-5823-43F1-8446-D1A30261CE04}" type="pres">
      <dgm:prSet presAssocID="{C46EF873-C536-421E-9A95-EFB1BE838598}" presName="rootComposite" presStyleCnt="0">
        <dgm:presLayoutVars/>
      </dgm:prSet>
      <dgm:spPr/>
    </dgm:pt>
    <dgm:pt modelId="{9DD4394D-587C-4BFE-9E60-C242EAB4EEA5}" type="pres">
      <dgm:prSet presAssocID="{C46EF873-C536-421E-9A95-EFB1BE838598}" presName="rootText" presStyleLbl="node0" presStyleIdx="0" presStyleCnt="1" custScaleY="150924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9D0FDADE-6C47-41F1-BDC9-5D3F1B3F4528}" type="pres">
      <dgm:prSet presAssocID="{C46EF873-C536-421E-9A95-EFB1BE838598}" presName="childShape" presStyleCnt="0">
        <dgm:presLayoutVars>
          <dgm:chMax val="0"/>
          <dgm:chPref val="0"/>
        </dgm:presLayoutVars>
      </dgm:prSet>
      <dgm:spPr/>
    </dgm:pt>
    <dgm:pt modelId="{B6CFAB4F-7005-434A-B707-456D7E3B00CB}" type="pres">
      <dgm:prSet presAssocID="{D8FA0A81-8A74-41D8-B97C-5A615B0817D0}" presName="childComposite" presStyleCnt="0">
        <dgm:presLayoutVars>
          <dgm:chMax val="0"/>
          <dgm:chPref val="0"/>
        </dgm:presLayoutVars>
      </dgm:prSet>
      <dgm:spPr/>
    </dgm:pt>
    <dgm:pt modelId="{88CE371B-AB9B-4047-AA67-256874807707}" type="pres">
      <dgm:prSet presAssocID="{D8FA0A81-8A74-41D8-B97C-5A615B0817D0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46230E8C-B90A-44C8-ABDE-243BFF1F9114}" type="pres">
      <dgm:prSet presAssocID="{D8FA0A81-8A74-41D8-B97C-5A615B0817D0}" presName="childText" presStyleLbl="lnNode1" presStyleIdx="0" presStyleCnt="2" custScaleY="1198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C9D76-64C9-41D7-A2A5-657E5F9C2265}" type="pres">
      <dgm:prSet presAssocID="{ABD06BEA-6FAF-4DC6-84C7-CA66CBD7386F}" presName="childComposite" presStyleCnt="0">
        <dgm:presLayoutVars>
          <dgm:chMax val="0"/>
          <dgm:chPref val="0"/>
        </dgm:presLayoutVars>
      </dgm:prSet>
      <dgm:spPr/>
    </dgm:pt>
    <dgm:pt modelId="{622276A4-273F-4225-8690-9835F9A489B5}" type="pres">
      <dgm:prSet presAssocID="{ABD06BEA-6FAF-4DC6-84C7-CA66CBD7386F}" presName="Image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ru-RU"/>
        </a:p>
      </dgm:t>
    </dgm:pt>
    <dgm:pt modelId="{96341571-3BD8-4901-B5ED-52A6E7A273CB}" type="pres">
      <dgm:prSet presAssocID="{ABD06BEA-6FAF-4DC6-84C7-CA66CBD7386F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6011F5-8FB6-4BB6-8B7E-8F3A1B835469}" type="presOf" srcId="{FE9D6A4E-FC17-4475-8D0B-876D55179ECD}" destId="{33CB15BF-116D-4362-A178-282CA4D4C6AA}" srcOrd="0" destOrd="0" presId="urn:microsoft.com/office/officeart/2008/layout/PictureAccentList"/>
    <dgm:cxn modelId="{AB2D9923-4508-40BF-84D6-E334F719D028}" srcId="{C46EF873-C536-421E-9A95-EFB1BE838598}" destId="{ABD06BEA-6FAF-4DC6-84C7-CA66CBD7386F}" srcOrd="1" destOrd="0" parTransId="{513EA00B-65A1-4488-8A3A-CF0356E70CE2}" sibTransId="{449E0630-8AAB-4454-8C45-8AC920E5CBFA}"/>
    <dgm:cxn modelId="{95F54435-9619-426E-A098-71E5BAB31B34}" type="presOf" srcId="{C46EF873-C536-421E-9A95-EFB1BE838598}" destId="{9DD4394D-587C-4BFE-9E60-C242EAB4EEA5}" srcOrd="0" destOrd="0" presId="urn:microsoft.com/office/officeart/2008/layout/PictureAccentList"/>
    <dgm:cxn modelId="{A35060A6-03D7-4BE5-BA4A-27AD9DE3CAA1}" type="presOf" srcId="{D8FA0A81-8A74-41D8-B97C-5A615B0817D0}" destId="{46230E8C-B90A-44C8-ABDE-243BFF1F9114}" srcOrd="0" destOrd="0" presId="urn:microsoft.com/office/officeart/2008/layout/PictureAccentList"/>
    <dgm:cxn modelId="{7271A7B1-2E14-4539-9D86-9FF6F21164F8}" srcId="{FE9D6A4E-FC17-4475-8D0B-876D55179ECD}" destId="{C46EF873-C536-421E-9A95-EFB1BE838598}" srcOrd="0" destOrd="0" parTransId="{365D66CE-A1FF-4A80-92F7-ECEB001E162D}" sibTransId="{F837AC4E-08D0-42DD-9EB9-5C5565B3DADF}"/>
    <dgm:cxn modelId="{2CB5FF7B-E2AA-415B-937B-9460BE3EB300}" type="presOf" srcId="{ABD06BEA-6FAF-4DC6-84C7-CA66CBD7386F}" destId="{96341571-3BD8-4901-B5ED-52A6E7A273CB}" srcOrd="0" destOrd="0" presId="urn:microsoft.com/office/officeart/2008/layout/PictureAccentList"/>
    <dgm:cxn modelId="{A2DBE96A-1357-4ACE-A892-805C2E1D9FDC}" srcId="{C46EF873-C536-421E-9A95-EFB1BE838598}" destId="{D8FA0A81-8A74-41D8-B97C-5A615B0817D0}" srcOrd="0" destOrd="0" parTransId="{D9E31324-B470-4E55-83AD-2FE33C1B98A1}" sibTransId="{E0CD1933-0458-4E10-A5C6-0A264C10A634}"/>
    <dgm:cxn modelId="{D56EC346-2D5F-4CF6-BCFF-0B43FF5EFAAA}" type="presParOf" srcId="{33CB15BF-116D-4362-A178-282CA4D4C6AA}" destId="{F95F9F36-A4F2-424F-8F67-FFF47E80C202}" srcOrd="0" destOrd="0" presId="urn:microsoft.com/office/officeart/2008/layout/PictureAccentList"/>
    <dgm:cxn modelId="{A3F28E1C-5C6C-42B5-B8AC-794649D0716A}" type="presParOf" srcId="{F95F9F36-A4F2-424F-8F67-FFF47E80C202}" destId="{70F12E17-5823-43F1-8446-D1A30261CE04}" srcOrd="0" destOrd="0" presId="urn:microsoft.com/office/officeart/2008/layout/PictureAccentList"/>
    <dgm:cxn modelId="{00564B20-D3DD-4D20-B911-1B7B380C84B0}" type="presParOf" srcId="{70F12E17-5823-43F1-8446-D1A30261CE04}" destId="{9DD4394D-587C-4BFE-9E60-C242EAB4EEA5}" srcOrd="0" destOrd="0" presId="urn:microsoft.com/office/officeart/2008/layout/PictureAccentList"/>
    <dgm:cxn modelId="{2D913D07-A09C-4D1B-B115-E071EC716EDC}" type="presParOf" srcId="{F95F9F36-A4F2-424F-8F67-FFF47E80C202}" destId="{9D0FDADE-6C47-41F1-BDC9-5D3F1B3F4528}" srcOrd="1" destOrd="0" presId="urn:microsoft.com/office/officeart/2008/layout/PictureAccentList"/>
    <dgm:cxn modelId="{C002CE99-0225-41E5-B873-5F407B7BC54F}" type="presParOf" srcId="{9D0FDADE-6C47-41F1-BDC9-5D3F1B3F4528}" destId="{B6CFAB4F-7005-434A-B707-456D7E3B00CB}" srcOrd="0" destOrd="0" presId="urn:microsoft.com/office/officeart/2008/layout/PictureAccentList"/>
    <dgm:cxn modelId="{DF5EEB85-0873-4DCA-8E08-9F04A20DF5ED}" type="presParOf" srcId="{B6CFAB4F-7005-434A-B707-456D7E3B00CB}" destId="{88CE371B-AB9B-4047-AA67-256874807707}" srcOrd="0" destOrd="0" presId="urn:microsoft.com/office/officeart/2008/layout/PictureAccentList"/>
    <dgm:cxn modelId="{0FBC2A1C-CCD3-45DF-9CFF-D6FFDA1E35EC}" type="presParOf" srcId="{B6CFAB4F-7005-434A-B707-456D7E3B00CB}" destId="{46230E8C-B90A-44C8-ABDE-243BFF1F9114}" srcOrd="1" destOrd="0" presId="urn:microsoft.com/office/officeart/2008/layout/PictureAccentList"/>
    <dgm:cxn modelId="{DACB36A4-20E7-4971-B096-07D9AECEFB33}" type="presParOf" srcId="{9D0FDADE-6C47-41F1-BDC9-5D3F1B3F4528}" destId="{D1DC9D76-64C9-41D7-A2A5-657E5F9C2265}" srcOrd="1" destOrd="0" presId="urn:microsoft.com/office/officeart/2008/layout/PictureAccentList"/>
    <dgm:cxn modelId="{B5B69B3E-DE35-477D-A072-F1DBDF29ABD2}" type="presParOf" srcId="{D1DC9D76-64C9-41D7-A2A5-657E5F9C2265}" destId="{622276A4-273F-4225-8690-9835F9A489B5}" srcOrd="0" destOrd="0" presId="urn:microsoft.com/office/officeart/2008/layout/PictureAccentList"/>
    <dgm:cxn modelId="{EB2F4380-EAE2-4013-8F4A-A7EB38B0A34C}" type="presParOf" srcId="{D1DC9D76-64C9-41D7-A2A5-657E5F9C2265}" destId="{96341571-3BD8-4901-B5ED-52A6E7A273C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D3CFB-822E-41D8-A963-7DA3B84B3826}">
      <dsp:nvSpPr>
        <dsp:cNvPr id="0" name=""/>
        <dsp:cNvSpPr/>
      </dsp:nvSpPr>
      <dsp:spPr>
        <a:xfrm>
          <a:off x="154100" y="2596085"/>
          <a:ext cx="2989194" cy="2022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Крупная компания – популяризация бренда - гарантии</a:t>
          </a:r>
          <a:endParaRPr lang="ru-RU" sz="2000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591857" y="2892218"/>
        <a:ext cx="2113680" cy="1429860"/>
      </dsp:txXfrm>
    </dsp:sp>
    <dsp:sp modelId="{736AB245-781F-4B0E-A064-CB5A9C03A636}">
      <dsp:nvSpPr>
        <dsp:cNvPr id="0" name=""/>
        <dsp:cNvSpPr/>
      </dsp:nvSpPr>
      <dsp:spPr>
        <a:xfrm>
          <a:off x="3330574" y="3211937"/>
          <a:ext cx="855146" cy="85514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443924" y="3538945"/>
        <a:ext cx="628446" cy="201130"/>
      </dsp:txXfrm>
    </dsp:sp>
    <dsp:sp modelId="{1BF613B7-2F93-4D32-825F-FA4F75C5C1D4}">
      <dsp:nvSpPr>
        <dsp:cNvPr id="0" name=""/>
        <dsp:cNvSpPr/>
      </dsp:nvSpPr>
      <dsp:spPr>
        <a:xfrm>
          <a:off x="4329161" y="2950042"/>
          <a:ext cx="1474390" cy="14743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Сильный лидер - эмоции</a:t>
          </a:r>
          <a:endParaRPr lang="ru-RU" sz="1600" kern="1200" dirty="0"/>
        </a:p>
      </dsp:txBody>
      <dsp:txXfrm>
        <a:off x="4545080" y="3165961"/>
        <a:ext cx="1042552" cy="1042552"/>
      </dsp:txXfrm>
    </dsp:sp>
    <dsp:sp modelId="{9C54DC7E-F411-46E0-9194-429285308820}">
      <dsp:nvSpPr>
        <dsp:cNvPr id="0" name=""/>
        <dsp:cNvSpPr/>
      </dsp:nvSpPr>
      <dsp:spPr>
        <a:xfrm>
          <a:off x="5797322" y="3192311"/>
          <a:ext cx="855146" cy="85514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910672" y="3368471"/>
        <a:ext cx="628446" cy="502826"/>
      </dsp:txXfrm>
    </dsp:sp>
    <dsp:sp modelId="{F18EF703-8556-4AAD-94C5-D8FCD3A3F2DE}">
      <dsp:nvSpPr>
        <dsp:cNvPr id="0" name=""/>
        <dsp:cNvSpPr/>
      </dsp:nvSpPr>
      <dsp:spPr>
        <a:xfrm>
          <a:off x="6653609" y="2972571"/>
          <a:ext cx="1474390" cy="14743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Остаётся работать</a:t>
          </a:r>
          <a:endParaRPr lang="ru-RU" sz="1600" kern="1200" dirty="0"/>
        </a:p>
      </dsp:txBody>
      <dsp:txXfrm>
        <a:off x="6869528" y="3188490"/>
        <a:ext cx="1042552" cy="1042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A3218-D0BD-4B38-A5F7-2E30B916F1FC}">
      <dsp:nvSpPr>
        <dsp:cNvPr id="0" name=""/>
        <dsp:cNvSpPr/>
      </dsp:nvSpPr>
      <dsp:spPr>
        <a:xfrm>
          <a:off x="0" y="738667"/>
          <a:ext cx="8359775" cy="468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F0AAB-4E5F-4840-A0AC-967611A49D54}">
      <dsp:nvSpPr>
        <dsp:cNvPr id="0" name=""/>
        <dsp:cNvSpPr/>
      </dsp:nvSpPr>
      <dsp:spPr>
        <a:xfrm>
          <a:off x="5664482" y="1539333"/>
          <a:ext cx="1859315" cy="23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Переходите к развитию </a:t>
          </a:r>
          <a:endParaRPr lang="ru-RU" sz="2000" b="1" kern="1200" dirty="0"/>
        </a:p>
      </dsp:txBody>
      <dsp:txXfrm>
        <a:off x="5664482" y="1539333"/>
        <a:ext cx="1859315" cy="2340000"/>
      </dsp:txXfrm>
    </dsp:sp>
    <dsp:sp modelId="{0F66A793-920C-4C2F-BF81-BDEC93E604DA}">
      <dsp:nvSpPr>
        <dsp:cNvPr id="0" name=""/>
        <dsp:cNvSpPr/>
      </dsp:nvSpPr>
      <dsp:spPr>
        <a:xfrm>
          <a:off x="3170657" y="1539333"/>
          <a:ext cx="2121962" cy="23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Коммуникации с коллегами</a:t>
          </a:r>
          <a:endParaRPr lang="ru-RU" sz="2000" b="1" kern="1200" dirty="0"/>
        </a:p>
      </dsp:txBody>
      <dsp:txXfrm>
        <a:off x="3170657" y="1539333"/>
        <a:ext cx="2121962" cy="2340000"/>
      </dsp:txXfrm>
    </dsp:sp>
    <dsp:sp modelId="{BCDE0C4A-6F31-49C9-B70E-8417E998E5FE}">
      <dsp:nvSpPr>
        <dsp:cNvPr id="0" name=""/>
        <dsp:cNvSpPr/>
      </dsp:nvSpPr>
      <dsp:spPr>
        <a:xfrm>
          <a:off x="673410" y="1539333"/>
          <a:ext cx="2125383" cy="23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Популяризация бренда </a:t>
          </a:r>
          <a:endParaRPr lang="ru-RU" sz="2000" b="1" kern="1200" dirty="0"/>
        </a:p>
      </dsp:txBody>
      <dsp:txXfrm>
        <a:off x="673410" y="1539333"/>
        <a:ext cx="2125383" cy="234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4394D-587C-4BFE-9E60-C242EAB4EEA5}">
      <dsp:nvSpPr>
        <dsp:cNvPr id="0" name=""/>
        <dsp:cNvSpPr/>
      </dsp:nvSpPr>
      <dsp:spPr>
        <a:xfrm>
          <a:off x="5357" y="65"/>
          <a:ext cx="5475684" cy="1003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Развитие персонала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763" y="29471"/>
        <a:ext cx="5416872" cy="945181"/>
      </dsp:txXfrm>
    </dsp:sp>
    <dsp:sp modelId="{88CE371B-AB9B-4047-AA67-256874807707}">
      <dsp:nvSpPr>
        <dsp:cNvPr id="0" name=""/>
        <dsp:cNvSpPr/>
      </dsp:nvSpPr>
      <dsp:spPr>
        <a:xfrm>
          <a:off x="5357" y="1189788"/>
          <a:ext cx="665231" cy="66523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30E8C-B90A-44C8-ABDE-243BFF1F9114}">
      <dsp:nvSpPr>
        <dsp:cNvPr id="0" name=""/>
        <dsp:cNvSpPr/>
      </dsp:nvSpPr>
      <dsp:spPr>
        <a:xfrm>
          <a:off x="710503" y="1123801"/>
          <a:ext cx="4770539" cy="79720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>
              <a:latin typeface="Times New Roman" pitchFamily="18" charset="0"/>
              <a:cs typeface="Times New Roman" pitchFamily="18" charset="0"/>
            </a:rPr>
            <a:t>коллективные - таймер, рабочие группы, консилиум </a:t>
          </a:r>
        </a:p>
      </dsp:txBody>
      <dsp:txXfrm>
        <a:off x="749426" y="1162724"/>
        <a:ext cx="4692693" cy="719360"/>
      </dsp:txXfrm>
    </dsp:sp>
    <dsp:sp modelId="{622276A4-273F-4225-8690-9835F9A489B5}">
      <dsp:nvSpPr>
        <dsp:cNvPr id="0" name=""/>
        <dsp:cNvSpPr/>
      </dsp:nvSpPr>
      <dsp:spPr>
        <a:xfrm>
          <a:off x="5357" y="2000835"/>
          <a:ext cx="665231" cy="66523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41571-3BD8-4901-B5ED-52A6E7A273CB}">
      <dsp:nvSpPr>
        <dsp:cNvPr id="0" name=""/>
        <dsp:cNvSpPr/>
      </dsp:nvSpPr>
      <dsp:spPr>
        <a:xfrm>
          <a:off x="710503" y="2000835"/>
          <a:ext cx="4770539" cy="66523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>
              <a:latin typeface="Times New Roman" pitchFamily="18" charset="0"/>
              <a:cs typeface="Times New Roman" pitchFamily="18" charset="0"/>
            </a:rPr>
            <a:t>индивидуальные - спикинг</a:t>
          </a:r>
        </a:p>
      </dsp:txBody>
      <dsp:txXfrm>
        <a:off x="742983" y="2033315"/>
        <a:ext cx="4705579" cy="600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088FF-75B3-4BC9-A05D-D40EB833F0F2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98958-86AC-4D08-BB08-E5ABE9BC4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56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33862-C484-461F-8E5E-E99844E03664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30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011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71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362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802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685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108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79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175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62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84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733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621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799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70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673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634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588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101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1288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7554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840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7225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2269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1299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6685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3599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5967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780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311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519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26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58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724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8958-86AC-4D08-BB08-E5ABE9BC4E1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89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CE9B-8190-4008-9E52-D37C50F222B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B607824-EFAC-44E3-979E-E557072D6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08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CE9B-8190-4008-9E52-D37C50F222B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607824-EFAC-44E3-979E-E557072D6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27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CE9B-8190-4008-9E52-D37C50F222B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607824-EFAC-44E3-979E-E557072D642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235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CE9B-8190-4008-9E52-D37C50F222B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607824-EFAC-44E3-979E-E557072D6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3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CE9B-8190-4008-9E52-D37C50F222B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607824-EFAC-44E3-979E-E557072D642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0001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CE9B-8190-4008-9E52-D37C50F222B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607824-EFAC-44E3-979E-E557072D6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749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CE9B-8190-4008-9E52-D37C50F222B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7824-EFAC-44E3-979E-E557072D6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961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CE9B-8190-4008-9E52-D37C50F222B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7824-EFAC-44E3-979E-E557072D6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59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CE9B-8190-4008-9E52-D37C50F222B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7824-EFAC-44E3-979E-E557072D6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55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CE9B-8190-4008-9E52-D37C50F222B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607824-EFAC-44E3-979E-E557072D6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98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CE9B-8190-4008-9E52-D37C50F222B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B607824-EFAC-44E3-979E-E557072D6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4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CE9B-8190-4008-9E52-D37C50F222B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B607824-EFAC-44E3-979E-E557072D6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40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CE9B-8190-4008-9E52-D37C50F222B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7824-EFAC-44E3-979E-E557072D6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27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CE9B-8190-4008-9E52-D37C50F222B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7824-EFAC-44E3-979E-E557072D6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47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CE9B-8190-4008-9E52-D37C50F222B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7824-EFAC-44E3-979E-E557072D6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27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CE9B-8190-4008-9E52-D37C50F222B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607824-EFAC-44E3-979E-E557072D6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58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2CE9B-8190-4008-9E52-D37C50F222B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B607824-EFAC-44E3-979E-E557072D6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30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ru/%D1%84%D0%BB%D0%B0%D0%B6%D0%BE%D0%BA-%D0%BF%D1%80%D0%BE%D0%B2%D0%B5%D1%80%D0%B8%D1%82%D1%8C-%D1%82%D0%B8%D0%BA-3550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ru/%D1%84%D0%BB%D0%B0%D0%B6%D0%BE%D0%BA-%D0%BF%D1%80%D0%BE%D0%B2%D0%B5%D1%80%D0%B8%D1%82%D1%8C-%D1%82%D0%B8%D0%BA-3550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0%D1%82%D0%B8%D0%BD%D1%81%D0%BA%D0%B8%D0%B9_%D1%8F%D0%B7%D1%8B%D0%B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ru.wikipedia.org/wiki/%D0%AD%D0%BC%D0%BE%D1%86%D0%B8%D0%BE%D0%BD%D0%B0%D0%BB%D1%8C%D0%BD%D1%8B%D0%B9_%D0%BF%D1%80%D0%BE%D1%86%D0%B5%D1%81%D1%81" TargetMode="External"/><Relationship Id="rId4" Type="http://schemas.openxmlformats.org/officeDocument/2006/relationships/hyperlink" Target="http://ru.wikipedia.org/wiki/%D0%93%D1%80%D0%B5%D1%87%D0%B5%D1%81%D0%BA%D0%B8%D0%B9_%D1%8F%D0%B7%D1%8B%D0%BA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ru.wikipedia.org/wiki/%D0%9B%D0%BE%D0%B3%D0%BE%D1%81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4218" y="406400"/>
            <a:ext cx="8555182" cy="171796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Кущак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Владимирович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2982" y="2022764"/>
            <a:ext cx="8656426" cy="4322618"/>
          </a:xfrm>
        </p:spPr>
        <p:txBody>
          <a:bodyPr>
            <a:noAutofit/>
          </a:bodyPr>
          <a:lstStyle/>
          <a:p>
            <a:pPr marL="0" lvl="0" indent="0" algn="just" defTabSz="9144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*консультант по организации систем обучения на рынке недвижимости</a:t>
            </a:r>
          </a:p>
          <a:p>
            <a:pPr marL="0" lvl="0" indent="0" algn="just" defTabSz="9144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ауреат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национальной премии «Эксперт рынка недвижимости» в номинации «Лучший бизнес-тренер на рынке недвижимости России 2021г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*бизнес-тренер, предприниматель, писатель, спикер Всероссийских и Международных Жилищных Конгрессов, член организационного комитета Международного Жилищного Конгресса в Санкт-Петербурге в 2019-202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г., Сочи в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2021-2023гг.,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Москве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2022-2023гг..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lnSpc>
                <a:spcPts val="1350"/>
              </a:lnSpc>
              <a:spcBef>
                <a:spcPct val="20000"/>
              </a:spcBef>
              <a:spcAft>
                <a:spcPts val="750"/>
              </a:spcAft>
              <a:buClrTx/>
              <a:buSzTx/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*спикер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line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Высших Брокерских Курсов,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line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Международного Жилищного Конгресса – 2021</a:t>
            </a:r>
          </a:p>
          <a:p>
            <a:pPr marL="0" lvl="0" indent="0" algn="just" defTabSz="914400">
              <a:lnSpc>
                <a:spcPts val="1350"/>
              </a:lnSpc>
              <a:spcBef>
                <a:spcPct val="20000"/>
              </a:spcBef>
              <a:spcAft>
                <a:spcPts val="750"/>
              </a:spcAft>
              <a:buClrTx/>
              <a:buSzTx/>
              <a:buNone/>
            </a:pP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lnSpc>
                <a:spcPts val="1350"/>
              </a:lnSpc>
              <a:spcBef>
                <a:spcPct val="20000"/>
              </a:spcBef>
              <a:spcAft>
                <a:spcPts val="750"/>
              </a:spcAft>
              <a:buClrTx/>
              <a:buSzTx/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*автор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специализированных семинаров-тренингов для АН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056" y="529427"/>
            <a:ext cx="1404671" cy="129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5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5490" y="1122363"/>
            <a:ext cx="7952509" cy="88192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управления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2909" y="2189018"/>
            <a:ext cx="9144000" cy="3537528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Ментальное 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Операционное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191" y="2652505"/>
            <a:ext cx="1424609" cy="948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43" y="3953289"/>
            <a:ext cx="1554232" cy="100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84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7127" y="1122363"/>
            <a:ext cx="9144000" cy="88192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УПРАВЛЕНИЯ ПЕРСОНАЛОМ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5491" y="2373745"/>
            <a:ext cx="7952509" cy="3537528"/>
          </a:xfrm>
        </p:spPr>
        <p:txBody>
          <a:bodyPr>
            <a:no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со своими сложностями, особенностями, целями, уважать его право выбора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контакта 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агентом руководитель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проявляя свои положительные человеческие качества (внимание, доброта, приветливость, отзывчивость и т. п.)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889" y="3042805"/>
            <a:ext cx="1676525" cy="111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00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5418" y="1122363"/>
            <a:ext cx="8072582" cy="88192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УПРАВЛЕНИЯ ПЕРСОНАЛОМ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03418" y="2373745"/>
            <a:ext cx="7564582" cy="3537528"/>
          </a:xfrm>
        </p:spPr>
        <p:txBody>
          <a:bodyPr>
            <a:no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Честность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всех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для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агента.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всей дистанции взаимодействия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агентом руководитель сотрудничает - помогает,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самым, подтверждая честность и открытость своих действий.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62" y="2895024"/>
            <a:ext cx="1676525" cy="111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79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0982" y="1122363"/>
            <a:ext cx="7777018" cy="88192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УПРАВЛЕНИЯ ПЕРСОНАЛОМ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92582" y="2373745"/>
            <a:ext cx="7675418" cy="3537528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Чуткость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эмпатия, понимание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 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агентом руководитель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заинтересованность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его профессиональном движении, слушает и слышит его,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проговаривает поддержку и понимание целей и задач на рынке недвижимости.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15" y="2844223"/>
            <a:ext cx="1676525" cy="111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9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97527"/>
            <a:ext cx="9144000" cy="87745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Типы риэлторов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373745"/>
            <a:ext cx="9144000" cy="3537528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633912"/>
              </p:ext>
            </p:extLst>
          </p:nvPr>
        </p:nvGraphicFramePr>
        <p:xfrm>
          <a:off x="2032000" y="2465610"/>
          <a:ext cx="8340436" cy="3071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4435">
                  <a:extLst>
                    <a:ext uri="{9D8B030D-6E8A-4147-A177-3AD203B41FA5}">
                      <a16:colId xmlns:a16="http://schemas.microsoft.com/office/drawing/2014/main" val="1961610022"/>
                    </a:ext>
                  </a:extLst>
                </a:gridCol>
                <a:gridCol w="2860674">
                  <a:extLst>
                    <a:ext uri="{9D8B030D-6E8A-4147-A177-3AD203B41FA5}">
                      <a16:colId xmlns:a16="http://schemas.microsoft.com/office/drawing/2014/main" val="4145467750"/>
                    </a:ext>
                  </a:extLst>
                </a:gridCol>
                <a:gridCol w="3305327">
                  <a:extLst>
                    <a:ext uri="{9D8B030D-6E8A-4147-A177-3AD203B41FA5}">
                      <a16:colId xmlns:a16="http://schemas.microsoft.com/office/drawing/2014/main" val="3145065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риэлтора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их мотивирует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6917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остается работать там, где есть что исполнять, </a:t>
                      </a:r>
                    </a:p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выполняет то, что приказано, эффективно работает по инструкции, алгоритму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четкие и понятные условия работы, </a:t>
                      </a:r>
                    </a:p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руководитель, умеющий ставить задачи и их контролировать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753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путешественник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 ищет лучшее место работы, часть рабочего времени тратит на сравнение условий в Вашем АН с условиями работы в других организациях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новизна, яркие эмоции, новые впечатления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784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212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48508"/>
            <a:ext cx="9144000" cy="93287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Типы риэлторов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373745"/>
            <a:ext cx="9439564" cy="3537528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542530"/>
              </p:ext>
            </p:extLst>
          </p:nvPr>
        </p:nvGraphicFramePr>
        <p:xfrm>
          <a:off x="2078181" y="3054889"/>
          <a:ext cx="9476509" cy="2191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3528">
                  <a:extLst>
                    <a:ext uri="{9D8B030D-6E8A-4147-A177-3AD203B41FA5}">
                      <a16:colId xmlns:a16="http://schemas.microsoft.com/office/drawing/2014/main" val="4029411166"/>
                    </a:ext>
                  </a:extLst>
                </a:gridCol>
                <a:gridCol w="4045527">
                  <a:extLst>
                    <a:ext uri="{9D8B030D-6E8A-4147-A177-3AD203B41FA5}">
                      <a16:colId xmlns:a16="http://schemas.microsoft.com/office/drawing/2014/main" val="1369873359"/>
                    </a:ext>
                  </a:extLst>
                </a:gridCol>
                <a:gridCol w="3417454">
                  <a:extLst>
                    <a:ext uri="{9D8B030D-6E8A-4147-A177-3AD203B41FA5}">
                      <a16:colId xmlns:a16="http://schemas.microsoft.com/office/drawing/2014/main" val="2075122223"/>
                    </a:ext>
                  </a:extLst>
                </a:gridCol>
              </a:tblGrid>
              <a:tr h="876546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«золотой кадр»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43180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делает все лучше других, взвешивает возможность работы без АН, создание своего 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3180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статус, достижения, лидерство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493166"/>
                  </a:ext>
                </a:extLst>
              </a:tr>
              <a:tr h="1314819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скептик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 высказывает недовольство текущей ситуацией и перспективами, подвергает сомнению любые действия окружающих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аудитория для слушания своих высказываний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582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128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08001"/>
            <a:ext cx="9144000" cy="110836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Типы риэлторов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373745"/>
            <a:ext cx="9144000" cy="3537528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964198"/>
              </p:ext>
            </p:extLst>
          </p:nvPr>
        </p:nvGraphicFramePr>
        <p:xfrm>
          <a:off x="2521527" y="2706255"/>
          <a:ext cx="8562108" cy="2623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4145">
                  <a:extLst>
                    <a:ext uri="{9D8B030D-6E8A-4147-A177-3AD203B41FA5}">
                      <a16:colId xmlns:a16="http://schemas.microsoft.com/office/drawing/2014/main" val="2251054855"/>
                    </a:ext>
                  </a:extLst>
                </a:gridCol>
                <a:gridCol w="3555379">
                  <a:extLst>
                    <a:ext uri="{9D8B030D-6E8A-4147-A177-3AD203B41FA5}">
                      <a16:colId xmlns:a16="http://schemas.microsoft.com/office/drawing/2014/main" val="2458804573"/>
                    </a:ext>
                  </a:extLst>
                </a:gridCol>
                <a:gridCol w="2842584">
                  <a:extLst>
                    <a:ext uri="{9D8B030D-6E8A-4147-A177-3AD203B41FA5}">
                      <a16:colId xmlns:a16="http://schemas.microsoft.com/office/drawing/2014/main" val="2450199795"/>
                    </a:ext>
                  </a:extLst>
                </a:gridCol>
              </a:tblGrid>
              <a:tr h="1573876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аутсайдер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«прикрепляется» к АН, не претендует на результаты, не готов к работе в условиях конкуренции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стабильность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393893"/>
                  </a:ext>
                </a:extLst>
              </a:tr>
              <a:tr h="1049251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нацелен на деньги и достижения, работает самостоятельно и стабильно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деньги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24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790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139931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Типы риэлторов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18326" y="2087418"/>
            <a:ext cx="8913091" cy="3537528"/>
          </a:xfrm>
        </p:spPr>
        <p:txBody>
          <a:bodyPr>
            <a:no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 ТИПЫ РИЭЛТОРОВ ИМЕЮТ СМЕШАННЫЙ ХАРАКТЕР: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скептик, путешественник – исполнитель, «золотой кадр» - предприниматель и т.д.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080" y="3892550"/>
            <a:ext cx="1375959" cy="100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38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139931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Типы риэлторов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9926" y="2087417"/>
            <a:ext cx="8811491" cy="4553527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провести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экспресс-диагностику риэлторов – понять долю каждого типа и план действий по оптимизации ситуации: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/>
              <a:t>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преобладают  исполнители, то необходимо максимально  регламентировать и контролировать работу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если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преобладают путешественники, то необходимо добиться от них максимального выполнения работы  (пока они не ушли), ставя краткосрочные задачи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/>
              <a:t>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преобладают «золотые кадры», то необходимо удерживать, ставить  сложные задачи и определять максимальные цели,  показывая преимущества работы в условиях 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Флажок, Проверить, Тик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8" y="2632652"/>
            <a:ext cx="93599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Флажок, Проверить, Тик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722" y="3318452"/>
            <a:ext cx="93599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Флажок, Проверить, Тик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107" y="4230397"/>
            <a:ext cx="935990" cy="53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038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139931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Типы риэлторов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7708" y="2068944"/>
            <a:ext cx="9273309" cy="4553527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/>
              <a:t>               </a:t>
            </a:r>
          </a:p>
          <a:p>
            <a:pPr algn="just"/>
            <a:r>
              <a:rPr lang="ru-RU" b="1" dirty="0"/>
              <a:t> </a:t>
            </a:r>
            <a:r>
              <a:rPr lang="ru-RU" b="1" dirty="0" smtClean="0"/>
              <a:t>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преобладают скептики, то необходимо слушать – слышать, отделять здравую критику от личностного негатива, в результате личных бесед мотивировать на позитив и активизацию работы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если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преобладают предприниматели, то необходимо создавать мотивирующие условия для сотрудничества с АН в форме партнерских отношений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Флажок, Проверить, Тик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008" y="2215104"/>
            <a:ext cx="93599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Флажок, Проверить, Тик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35" y="3597781"/>
            <a:ext cx="93599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Флажок, Проверить, Тик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478" y="4791795"/>
            <a:ext cx="935990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660073" y="3804722"/>
            <a:ext cx="9107054" cy="128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если преобладают аутсайдеры, то необходимо обучать и воспитывать, меняя мотивацию/не брать на работу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5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4436" y="1122363"/>
            <a:ext cx="8423564" cy="125138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Подбор, удержание и развитие персонала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5127" y="2595418"/>
            <a:ext cx="8266545" cy="257925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СТОП – СИСТЕМА ПРОТИВ ТЕКУЧЕСТИ КАДРОВ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764" y="4086513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65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139931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ПЕРСОНАЛА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КАНДИДАТОВ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90618" y="2087417"/>
            <a:ext cx="9504218" cy="4553527"/>
          </a:xfrm>
        </p:spPr>
        <p:txBody>
          <a:bodyPr>
            <a:noAutofit/>
          </a:bodyPr>
          <a:lstStyle/>
          <a:p>
            <a:r>
              <a:rPr lang="ru-RU" b="1" dirty="0" smtClean="0"/>
              <a:t>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 ДЛЯ ПРОВЕДЕНИЯ СОБЕСЕДОВАНИЯ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сформировать конкретизированное представление о словах кандидата и тех эмоциональных образах, которые за ними стоят, т. е. понять то,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чем говорит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 через то,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он говорит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постоянно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конкретизируете ответ кандидата с помощью вопросов: «Что Вы под этим подразумеваете?», «Как Вы себе это представляете?», «Как по Вашему мнению это должно происходить?» и т. 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конкретизированный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задается к тому слову в ответе кандидата, которое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непонятно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384" y="3125932"/>
            <a:ext cx="912089" cy="6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71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139931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ПОДБОР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КАНДИДАТОВ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7527" y="2087417"/>
            <a:ext cx="10797309" cy="4553527"/>
          </a:xfrm>
        </p:spPr>
        <p:txBody>
          <a:bodyPr>
            <a:no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47636" y="2381278"/>
            <a:ext cx="8700654" cy="351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0400" marR="108585" indent="431800" algn="just">
              <a:spcBef>
                <a:spcPts val="500"/>
              </a:spcBef>
              <a:spcAft>
                <a:spcPts val="5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660400" marR="108585" indent="431800" algn="just">
              <a:spcBef>
                <a:spcPts val="500"/>
              </a:spcBef>
              <a:spcAft>
                <a:spcPts val="500"/>
              </a:spcAft>
            </a:pP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Вопрос: «Как Вы себе представляете процесс работы риэлтора? Что, по Вашему мнению, он делает?»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Ответ: «Риэлтор должен продавать квартиры, дома, дачи, коттеджи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marR="108585" indent="660400" algn="just"/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на конкретизацию: «Что по Вашему мнению значит  продавать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Ответ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«Ну, это искать какую-то недвижимость – договариваться с ее собственниками о показах и показывать ее клиентам!»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Вопрос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«А где будете искать клиентов, которым планируете показывать квартиры, дома?»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08585" indent="660400" algn="just"/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20" y="2276186"/>
            <a:ext cx="1464108" cy="102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75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139931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ПЕРСОНАЛА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КАНДИДАТОВ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1091" y="2087417"/>
            <a:ext cx="9993746" cy="4553527"/>
          </a:xfrm>
        </p:spPr>
        <p:txBody>
          <a:bodyPr>
            <a:no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25599" y="2344333"/>
            <a:ext cx="10150763" cy="2621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8585" indent="660400" algn="just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Ответ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«В агентстве же есть какая-то база, идет реклама, люди звонят. Буду у них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узнавать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интересен ли им этот объект недвижимости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marR="108585" indent="660400" algn="just"/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на конкретизацию: «В своей практике Вы где –то уже сталкивались с такой ситуацией: база – реклама – звонки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?»</a:t>
            </a:r>
          </a:p>
          <a:p>
            <a:pPr marR="108585" indent="660400" algn="just"/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Ответ: «Да, я работал в интернет-компании в отделе подключения новых абонентов.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60400" marR="108585" indent="431800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08585" indent="660400" algn="just"/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36" y="4096662"/>
            <a:ext cx="1464108" cy="102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98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139931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ПЕРСОНАЛА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КАНДИДАТОВ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7527" y="2087417"/>
            <a:ext cx="10797309" cy="4553527"/>
          </a:xfrm>
        </p:spPr>
        <p:txBody>
          <a:bodyPr>
            <a:no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7527" y="2381278"/>
            <a:ext cx="10150763" cy="679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0400" marR="108585" indent="431800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08585" indent="660400" algn="just"/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1382" y="1720840"/>
            <a:ext cx="9356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8585" indent="660400" algn="just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Вывод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кандидат представляет себе продажу в рамках одного бизнес-процесса «показа объекта недвижимости», настроен на обработку входящих звонков и пассивные продажи с покупателями, переносит свои представления с прежней работы на работу в АН.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Риски: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нерезультативные показы объектов недвижимости, старая модель продаж, принесенная из другой компании.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Рекомендации: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обсудить все бизнес-процессы АН, выдать стандарты работы с клиентами (скрипты), ввести четкую систему ежедневной отчетности.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27" y="2096973"/>
            <a:ext cx="969341" cy="64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69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139931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персонала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КАНДИДАТОВ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7527" y="2087417"/>
            <a:ext cx="10797309" cy="4553527"/>
          </a:xfrm>
        </p:spPr>
        <p:txBody>
          <a:bodyPr>
            <a:no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7527" y="2381278"/>
            <a:ext cx="10150763" cy="679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0400" marR="108585" indent="431800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08585" indent="660400" algn="just"/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5636" y="1720840"/>
            <a:ext cx="11222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8585" indent="660400" algn="just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202509"/>
              </p:ext>
            </p:extLst>
          </p:nvPr>
        </p:nvGraphicFramePr>
        <p:xfrm>
          <a:off x="1893454" y="2446652"/>
          <a:ext cx="9513455" cy="4411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8954">
                  <a:extLst>
                    <a:ext uri="{9D8B030D-6E8A-4147-A177-3AD203B41FA5}">
                      <a16:colId xmlns:a16="http://schemas.microsoft.com/office/drawing/2014/main" val="187611148"/>
                    </a:ext>
                  </a:extLst>
                </a:gridCol>
                <a:gridCol w="1726127">
                  <a:extLst>
                    <a:ext uri="{9D8B030D-6E8A-4147-A177-3AD203B41FA5}">
                      <a16:colId xmlns:a16="http://schemas.microsoft.com/office/drawing/2014/main" val="111298381"/>
                    </a:ext>
                  </a:extLst>
                </a:gridCol>
                <a:gridCol w="1291127">
                  <a:extLst>
                    <a:ext uri="{9D8B030D-6E8A-4147-A177-3AD203B41FA5}">
                      <a16:colId xmlns:a16="http://schemas.microsoft.com/office/drawing/2014/main" val="4149245003"/>
                    </a:ext>
                  </a:extLst>
                </a:gridCol>
                <a:gridCol w="1797643">
                  <a:extLst>
                    <a:ext uri="{9D8B030D-6E8A-4147-A177-3AD203B41FA5}">
                      <a16:colId xmlns:a16="http://schemas.microsoft.com/office/drawing/2014/main" val="1350536168"/>
                    </a:ext>
                  </a:extLst>
                </a:gridCol>
                <a:gridCol w="945010">
                  <a:extLst>
                    <a:ext uri="{9D8B030D-6E8A-4147-A177-3AD203B41FA5}">
                      <a16:colId xmlns:a16="http://schemas.microsoft.com/office/drawing/2014/main" val="3679482547"/>
                    </a:ext>
                  </a:extLst>
                </a:gridCol>
                <a:gridCol w="1144594">
                  <a:extLst>
                    <a:ext uri="{9D8B030D-6E8A-4147-A177-3AD203B41FA5}">
                      <a16:colId xmlns:a16="http://schemas.microsoft.com/office/drawing/2014/main" val="736672252"/>
                    </a:ext>
                  </a:extLst>
                </a:gridCol>
              </a:tblGrid>
              <a:tr h="544946">
                <a:tc>
                  <a:txBody>
                    <a:bodyPr/>
                    <a:lstStyle/>
                    <a:p>
                      <a:pPr marR="108585" indent="431800" algn="l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вопроса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8585" indent="431800" algn="l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8585" indent="431800" algn="l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8585" indent="0" algn="l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конкретизация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8585" indent="144000" algn="l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8585" indent="180000" algn="l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6277495"/>
                  </a:ext>
                </a:extLst>
              </a:tr>
              <a:tr h="696482">
                <a:tc>
                  <a:txBody>
                    <a:bodyPr/>
                    <a:lstStyle/>
                    <a:p>
                      <a:pPr marR="108585" indent="0" algn="l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Выявить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мотивацию на активные продажи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8585" indent="0" algn="l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Нравится ли Вам продавать?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l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l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l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l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900904"/>
                  </a:ext>
                </a:extLst>
              </a:tr>
              <a:tr h="1392964">
                <a:tc>
                  <a:txBody>
                    <a:bodyPr/>
                    <a:lstStyle/>
                    <a:p>
                      <a:pPr marR="108585" indent="0" algn="l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Определить какие бизнес-процессы из цикла продаж присутствуют в представлениях кандидата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8585" indent="0" algn="just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вы себе представляете процесс продаж в АН?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l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l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l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l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718717"/>
                  </a:ext>
                </a:extLst>
              </a:tr>
              <a:tr h="1392964">
                <a:tc>
                  <a:txBody>
                    <a:bodyPr/>
                    <a:lstStyle/>
                    <a:p>
                      <a:pPr marR="108585" indent="0" algn="l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Определить тип сотрудника: организатор, исполнитель, вдохновитель, скептик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8585" indent="0" algn="l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Вы видите свою идеальную работу в АН? Что Вы делаете? Чего не делаете?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l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l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l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l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839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076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139931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ПЕРСОНАЛА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КАНДИДАТОВ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7527" y="2087417"/>
            <a:ext cx="10797309" cy="4553527"/>
          </a:xfrm>
        </p:spPr>
        <p:txBody>
          <a:bodyPr>
            <a:no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7527" y="2381278"/>
            <a:ext cx="10150763" cy="679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0400" marR="108585" indent="431800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08585" indent="660400" algn="just"/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5636" y="1720840"/>
            <a:ext cx="11222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8585" indent="660400" algn="just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324034"/>
              </p:ext>
            </p:extLst>
          </p:nvPr>
        </p:nvGraphicFramePr>
        <p:xfrm>
          <a:off x="1874982" y="2146532"/>
          <a:ext cx="9929092" cy="463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3172">
                  <a:extLst>
                    <a:ext uri="{9D8B030D-6E8A-4147-A177-3AD203B41FA5}">
                      <a16:colId xmlns:a16="http://schemas.microsoft.com/office/drawing/2014/main" val="1531396524"/>
                    </a:ext>
                  </a:extLst>
                </a:gridCol>
                <a:gridCol w="2065747">
                  <a:extLst>
                    <a:ext uri="{9D8B030D-6E8A-4147-A177-3AD203B41FA5}">
                      <a16:colId xmlns:a16="http://schemas.microsoft.com/office/drawing/2014/main" val="1191997280"/>
                    </a:ext>
                  </a:extLst>
                </a:gridCol>
                <a:gridCol w="1546886">
                  <a:extLst>
                    <a:ext uri="{9D8B030D-6E8A-4147-A177-3AD203B41FA5}">
                      <a16:colId xmlns:a16="http://schemas.microsoft.com/office/drawing/2014/main" val="980223000"/>
                    </a:ext>
                  </a:extLst>
                </a:gridCol>
                <a:gridCol w="1719032">
                  <a:extLst>
                    <a:ext uri="{9D8B030D-6E8A-4147-A177-3AD203B41FA5}">
                      <a16:colId xmlns:a16="http://schemas.microsoft.com/office/drawing/2014/main" val="2489810033"/>
                    </a:ext>
                  </a:extLst>
                </a:gridCol>
                <a:gridCol w="901945">
                  <a:extLst>
                    <a:ext uri="{9D8B030D-6E8A-4147-A177-3AD203B41FA5}">
                      <a16:colId xmlns:a16="http://schemas.microsoft.com/office/drawing/2014/main" val="4115949686"/>
                    </a:ext>
                  </a:extLst>
                </a:gridCol>
                <a:gridCol w="1332310">
                  <a:extLst>
                    <a:ext uri="{9D8B030D-6E8A-4147-A177-3AD203B41FA5}">
                      <a16:colId xmlns:a16="http://schemas.microsoft.com/office/drawing/2014/main" val="2642069908"/>
                    </a:ext>
                  </a:extLst>
                </a:gridCol>
              </a:tblGrid>
              <a:tr h="1220041">
                <a:tc>
                  <a:txBody>
                    <a:bodyPr/>
                    <a:lstStyle/>
                    <a:p>
                      <a:pPr marR="108585" indent="0"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Выявить ожидания кандидата от АН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Что, по Вашему мнению, должно делать для Вас АН? А что Вы должны делать для АН?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729534"/>
                  </a:ext>
                </a:extLst>
              </a:tr>
              <a:tr h="677801">
                <a:tc>
                  <a:txBody>
                    <a:bodyPr/>
                    <a:lstStyle/>
                    <a:p>
                      <a:pPr marR="108585" indent="0"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Диагностировать цель кандидата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цели сегодня Вы перед собой ставите?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530642"/>
                  </a:ext>
                </a:extLst>
              </a:tr>
              <a:tr h="813361">
                <a:tc>
                  <a:txBody>
                    <a:bodyPr/>
                    <a:lstStyle/>
                    <a:p>
                      <a:pPr marR="108585" indent="0"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Выявить риски и ресурсы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плюсы и минусы Вы видите для себя в работе риэлтором?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564790"/>
                  </a:ext>
                </a:extLst>
              </a:tr>
              <a:tr h="1219058">
                <a:tc>
                  <a:txBody>
                    <a:bodyPr/>
                    <a:lstStyle/>
                    <a:p>
                      <a:pPr marR="108585" indent="0"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Определить настрой на развитие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Вам кажется, что Вы уже знаете в профессии, а чему предстоит научиться?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37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15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139931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ПЕРСОНАЛА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КАНДИДАТОВ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7527" y="2087417"/>
            <a:ext cx="10797309" cy="4553527"/>
          </a:xfrm>
        </p:spPr>
        <p:txBody>
          <a:bodyPr>
            <a:no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7527" y="2381278"/>
            <a:ext cx="10150763" cy="679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0400" marR="108585" indent="431800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08585" indent="660400" algn="just"/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5636" y="1720840"/>
            <a:ext cx="11222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8585" indent="660400" algn="just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838633"/>
              </p:ext>
            </p:extLst>
          </p:nvPr>
        </p:nvGraphicFramePr>
        <p:xfrm>
          <a:off x="1902690" y="2207491"/>
          <a:ext cx="9337964" cy="4650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6989">
                  <a:extLst>
                    <a:ext uri="{9D8B030D-6E8A-4147-A177-3AD203B41FA5}">
                      <a16:colId xmlns:a16="http://schemas.microsoft.com/office/drawing/2014/main" val="3242687529"/>
                    </a:ext>
                  </a:extLst>
                </a:gridCol>
                <a:gridCol w="1898372">
                  <a:extLst>
                    <a:ext uri="{9D8B030D-6E8A-4147-A177-3AD203B41FA5}">
                      <a16:colId xmlns:a16="http://schemas.microsoft.com/office/drawing/2014/main" val="2183125972"/>
                    </a:ext>
                  </a:extLst>
                </a:gridCol>
                <a:gridCol w="1373198">
                  <a:extLst>
                    <a:ext uri="{9D8B030D-6E8A-4147-A177-3AD203B41FA5}">
                      <a16:colId xmlns:a16="http://schemas.microsoft.com/office/drawing/2014/main" val="2702122564"/>
                    </a:ext>
                  </a:extLst>
                </a:gridCol>
                <a:gridCol w="1526015">
                  <a:extLst>
                    <a:ext uri="{9D8B030D-6E8A-4147-A177-3AD203B41FA5}">
                      <a16:colId xmlns:a16="http://schemas.microsoft.com/office/drawing/2014/main" val="1957680218"/>
                    </a:ext>
                  </a:extLst>
                </a:gridCol>
                <a:gridCol w="800674">
                  <a:extLst>
                    <a:ext uri="{9D8B030D-6E8A-4147-A177-3AD203B41FA5}">
                      <a16:colId xmlns:a16="http://schemas.microsoft.com/office/drawing/2014/main" val="1361586633"/>
                    </a:ext>
                  </a:extLst>
                </a:gridCol>
                <a:gridCol w="1182716">
                  <a:extLst>
                    <a:ext uri="{9D8B030D-6E8A-4147-A177-3AD203B41FA5}">
                      <a16:colId xmlns:a16="http://schemas.microsoft.com/office/drawing/2014/main" val="799045168"/>
                    </a:ext>
                  </a:extLst>
                </a:gridCol>
              </a:tblGrid>
              <a:tr h="1291808">
                <a:tc>
                  <a:txBody>
                    <a:bodyPr/>
                    <a:lstStyle/>
                    <a:p>
                      <a:pPr marR="108585" indent="0"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Понимание кандидатом сути и содержания рабочего дня, а также умения планировать свой рабочий день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Вы будете делать в первый рабочий день?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239544"/>
                  </a:ext>
                </a:extLst>
              </a:tr>
              <a:tr h="3358701">
                <a:tc>
                  <a:txBody>
                    <a:bodyPr/>
                    <a:lstStyle/>
                    <a:p>
                      <a:pPr marR="108585" indent="0"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Выявить материальную мотивацию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Является ли ваш доход единственным для содержания семьи? Выплачиваете ли Вы ипотеку или другие кредиты? Какие у Вас приоритеты в трате свободных денежных средств?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513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170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139931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ПЕРСОНАЛА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КАНДИДАТОВ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7527" y="2087417"/>
            <a:ext cx="10797309" cy="4553527"/>
          </a:xfrm>
        </p:spPr>
        <p:txBody>
          <a:bodyPr>
            <a:no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7527" y="2381278"/>
            <a:ext cx="10150763" cy="679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0400" marR="108585" indent="431800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08585" indent="660400" algn="just"/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5636" y="1720840"/>
            <a:ext cx="11222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8585" indent="660400" algn="just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322087"/>
              </p:ext>
            </p:extLst>
          </p:nvPr>
        </p:nvGraphicFramePr>
        <p:xfrm>
          <a:off x="1888436" y="2660173"/>
          <a:ext cx="9749381" cy="3374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7051">
                  <a:extLst>
                    <a:ext uri="{9D8B030D-6E8A-4147-A177-3AD203B41FA5}">
                      <a16:colId xmlns:a16="http://schemas.microsoft.com/office/drawing/2014/main" val="2645394060"/>
                    </a:ext>
                  </a:extLst>
                </a:gridCol>
                <a:gridCol w="1960467">
                  <a:extLst>
                    <a:ext uri="{9D8B030D-6E8A-4147-A177-3AD203B41FA5}">
                      <a16:colId xmlns:a16="http://schemas.microsoft.com/office/drawing/2014/main" val="3853842947"/>
                    </a:ext>
                  </a:extLst>
                </a:gridCol>
                <a:gridCol w="1437677">
                  <a:extLst>
                    <a:ext uri="{9D8B030D-6E8A-4147-A177-3AD203B41FA5}">
                      <a16:colId xmlns:a16="http://schemas.microsoft.com/office/drawing/2014/main" val="1541315320"/>
                    </a:ext>
                  </a:extLst>
                </a:gridCol>
                <a:gridCol w="1597668">
                  <a:extLst>
                    <a:ext uri="{9D8B030D-6E8A-4147-A177-3AD203B41FA5}">
                      <a16:colId xmlns:a16="http://schemas.microsoft.com/office/drawing/2014/main" val="3791246096"/>
                    </a:ext>
                  </a:extLst>
                </a:gridCol>
                <a:gridCol w="838269">
                  <a:extLst>
                    <a:ext uri="{9D8B030D-6E8A-4147-A177-3AD203B41FA5}">
                      <a16:colId xmlns:a16="http://schemas.microsoft.com/office/drawing/2014/main" val="3577464666"/>
                    </a:ext>
                  </a:extLst>
                </a:gridCol>
                <a:gridCol w="1238249">
                  <a:extLst>
                    <a:ext uri="{9D8B030D-6E8A-4147-A177-3AD203B41FA5}">
                      <a16:colId xmlns:a16="http://schemas.microsoft.com/office/drawing/2014/main" val="3253862876"/>
                    </a:ext>
                  </a:extLst>
                </a:gridCol>
              </a:tblGrid>
              <a:tr h="1911827">
                <a:tc>
                  <a:txBody>
                    <a:bodyPr/>
                    <a:lstStyle/>
                    <a:p>
                      <a:pPr marR="108585" indent="0"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Выявить ожидаемые требования к рабочему месту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должно выглядеть Ваше рабочее место? В каких условиях Вы никогда не будете работать?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777309"/>
                  </a:ext>
                </a:extLst>
              </a:tr>
              <a:tr h="1349785">
                <a:tc>
                  <a:txBody>
                    <a:bodyPr/>
                    <a:lstStyle/>
                    <a:p>
                      <a:pPr marR="108585" indent="0"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Выявить реакцию на работу с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перегрузкой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работу в стрессовой/ конфликтной ситуации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Вы обычно себя ведете в стрессовой/ конфликтной ситуации?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8585" indent="431800"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65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754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139931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УДЕРЖАНИЕ ПЕРСОНАЛА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7527" y="2087417"/>
            <a:ext cx="10797309" cy="4553527"/>
          </a:xfrm>
        </p:spPr>
        <p:txBody>
          <a:bodyPr>
            <a:no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7527" y="2381278"/>
            <a:ext cx="10150763" cy="679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0400" marR="108585" indent="431800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08585" indent="660400" algn="just"/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5636" y="1720840"/>
            <a:ext cx="11222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8585" indent="660400" algn="just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8496" y="2363067"/>
            <a:ext cx="9602304" cy="4153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Мотиваторы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то, что запускает каждодневные действия риэлтора – «делаю – не делаю» звонки по телефону, просмотры, показы и т. д.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Ценности – это то, что отвечает за решения риэлтора двигаться в том или ином направлении,  правила и принципы поведения.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Мотиваторы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ценности проявляются в постановке целей, они дают понимание,   почему именно эти суммы стоят в личном финансовом плане – отвечают на вопрос: «Зачем ему эти деньги, на что риэлтор хотел бы их потратить?»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02" y="3974952"/>
            <a:ext cx="1056498" cy="74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38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139931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УДЕРЖАНИЕ ПЕРСОНАЛА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7887" y="2087417"/>
            <a:ext cx="9816949" cy="4553527"/>
          </a:xfrm>
        </p:spPr>
        <p:txBody>
          <a:bodyPr>
            <a:no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Создайте цели вместе с риэлтором</a:t>
            </a:r>
            <a:endParaRPr lang="ru-RU" altLang="ru-RU" sz="3200" dirty="0">
              <a:latin typeface="Arial" panose="020B0604020202020204" pitchFamily="34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7527" y="2381278"/>
            <a:ext cx="10150763" cy="679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0400" marR="108585" indent="431800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08585" indent="660400" algn="just"/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5636" y="1720840"/>
            <a:ext cx="11222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8585" indent="660400" algn="just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2363067"/>
            <a:ext cx="9956800" cy="109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111417"/>
              </p:ext>
            </p:extLst>
          </p:nvPr>
        </p:nvGraphicFramePr>
        <p:xfrm>
          <a:off x="2133601" y="3445163"/>
          <a:ext cx="8321964" cy="23220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54035">
                  <a:extLst>
                    <a:ext uri="{9D8B030D-6E8A-4147-A177-3AD203B41FA5}">
                      <a16:colId xmlns:a16="http://schemas.microsoft.com/office/drawing/2014/main" val="3663476343"/>
                    </a:ext>
                  </a:extLst>
                </a:gridCol>
                <a:gridCol w="5467929">
                  <a:extLst>
                    <a:ext uri="{9D8B030D-6E8A-4147-A177-3AD203B41FA5}">
                      <a16:colId xmlns:a16="http://schemas.microsoft.com/office/drawing/2014/main" val="2387475727"/>
                    </a:ext>
                  </a:extLst>
                </a:gridCol>
              </a:tblGrid>
              <a:tr h="122849">
                <a:tc>
                  <a:txBody>
                    <a:bodyPr/>
                    <a:lstStyle/>
                    <a:p>
                      <a:pPr indent="431800"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7620322"/>
                  </a:ext>
                </a:extLst>
              </a:tr>
              <a:tr h="615142">
                <a:tc>
                  <a:txBody>
                    <a:bodyPr/>
                    <a:lstStyle/>
                    <a:p>
                      <a:pPr indent="431800"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Личные</a:t>
                      </a:r>
                    </a:p>
                    <a:p>
                      <a:pPr indent="431800"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893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31800"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</a:t>
                      </a:r>
                    </a:p>
                    <a:p>
                      <a:pPr indent="431800"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431800"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956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31800"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Ситуативные</a:t>
                      </a:r>
                    </a:p>
                    <a:p>
                      <a:pPr indent="431800"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431800"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282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11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6400" y="1122363"/>
            <a:ext cx="7721600" cy="88192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сейчас происходит на рынке недвижимости?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4108" y="2373745"/>
            <a:ext cx="7693891" cy="350058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«Пехотный вариант» – приоритет трафика над конверсией 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«Удержание и развитие» – приоритет конверсии над трафиком        </a:t>
            </a:r>
          </a:p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09" y="3005859"/>
            <a:ext cx="1206418" cy="8549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613" y="4428259"/>
            <a:ext cx="1465552" cy="98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71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139931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УДЕРЖАНИЕ ПЕРСОНАЛА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7527" y="2087417"/>
            <a:ext cx="10797309" cy="4553527"/>
          </a:xfrm>
        </p:spPr>
        <p:txBody>
          <a:bodyPr>
            <a:no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7527" y="2381278"/>
            <a:ext cx="10150763" cy="679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0400" marR="108585" indent="431800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08585" indent="660400" algn="just"/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5636" y="1720840"/>
            <a:ext cx="11222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8585" indent="660400" algn="just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2363067"/>
            <a:ext cx="9956800" cy="109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192" y="2443052"/>
            <a:ext cx="9679809" cy="2388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основании поставленных целей руководитель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делает риэлтору мотивирующее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т. е. акцентирует его внимание на значимых моментах, сравнивая их с другими возможными вариантами развития событий: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«Наше АН – другие организации»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«Работа риэлтором – другие работы»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2" y="3526028"/>
            <a:ext cx="24479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8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139931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УДЕРЖАНИЕ ПЕРСОНАЛА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7527" y="2087417"/>
            <a:ext cx="10797309" cy="4553527"/>
          </a:xfrm>
        </p:spPr>
        <p:txBody>
          <a:bodyPr>
            <a:no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7527" y="2381278"/>
            <a:ext cx="10150763" cy="679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0400" marR="108585" indent="431800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08585" indent="660400" algn="just"/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5636" y="1720840"/>
            <a:ext cx="11222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8585" indent="660400" algn="just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2363067"/>
            <a:ext cx="995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 для риэлтора продуктовую линейку выбора: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025243"/>
              </p:ext>
            </p:extLst>
          </p:nvPr>
        </p:nvGraphicFramePr>
        <p:xfrm>
          <a:off x="1808921" y="2964873"/>
          <a:ext cx="7953915" cy="581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1028">
                  <a:extLst>
                    <a:ext uri="{9D8B030D-6E8A-4147-A177-3AD203B41FA5}">
                      <a16:colId xmlns:a16="http://schemas.microsoft.com/office/drawing/2014/main" val="721809841"/>
                    </a:ext>
                  </a:extLst>
                </a:gridCol>
                <a:gridCol w="2651028">
                  <a:extLst>
                    <a:ext uri="{9D8B030D-6E8A-4147-A177-3AD203B41FA5}">
                      <a16:colId xmlns:a16="http://schemas.microsoft.com/office/drawing/2014/main" val="3014391943"/>
                    </a:ext>
                  </a:extLst>
                </a:gridCol>
                <a:gridCol w="2651859">
                  <a:extLst>
                    <a:ext uri="{9D8B030D-6E8A-4147-A177-3AD203B41FA5}">
                      <a16:colId xmlns:a16="http://schemas.microsoft.com/office/drawing/2014/main" val="1092210147"/>
                    </a:ext>
                  </a:extLst>
                </a:gridCol>
              </a:tblGrid>
              <a:tr h="581891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3624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 организация,  в которой уже работал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3624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Наше Агентство недвижимости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3624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Другая организация, о которой  говорили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1314506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616197" y="3707900"/>
            <a:ext cx="62709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266125"/>
              </p:ext>
            </p:extLst>
          </p:nvPr>
        </p:nvGraphicFramePr>
        <p:xfrm>
          <a:off x="1828800" y="4362677"/>
          <a:ext cx="7934036" cy="490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4402">
                  <a:extLst>
                    <a:ext uri="{9D8B030D-6E8A-4147-A177-3AD203B41FA5}">
                      <a16:colId xmlns:a16="http://schemas.microsoft.com/office/drawing/2014/main" val="3374411661"/>
                    </a:ext>
                  </a:extLst>
                </a:gridCol>
                <a:gridCol w="2644402">
                  <a:extLst>
                    <a:ext uri="{9D8B030D-6E8A-4147-A177-3AD203B41FA5}">
                      <a16:colId xmlns:a16="http://schemas.microsoft.com/office/drawing/2014/main" val="940274377"/>
                    </a:ext>
                  </a:extLst>
                </a:gridCol>
                <a:gridCol w="2645232">
                  <a:extLst>
                    <a:ext uri="{9D8B030D-6E8A-4147-A177-3AD203B41FA5}">
                      <a16:colId xmlns:a16="http://schemas.microsoft.com/office/drawing/2014/main" val="17119682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3624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То, кем ты уже работал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3624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риэлтором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3624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Другая работа, о которой говорили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2402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959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139931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УДЕРЖАНИЕ ПЕРСОНАЛА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7527" y="2087417"/>
            <a:ext cx="10797309" cy="4553527"/>
          </a:xfrm>
        </p:spPr>
        <p:txBody>
          <a:bodyPr>
            <a:no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7527" y="2381278"/>
            <a:ext cx="10150763" cy="679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0400" marR="108585" indent="431800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08585" indent="660400" algn="just"/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36913" y="2581520"/>
            <a:ext cx="95470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Что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чем сравнивать для различных типов риэлтора?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Исполнителям» - отношения с руководителем, ясность и понятность целей и задач.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«Путешественники» - атмосферу, отношения в коллективе, справедливость вознаграждения.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«Скептики» - с тем, что может быть хуже.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«Золотые кадры» - плюсы, которые дает работа в 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«Аутсайдеры» - заботу, внимание, возможность учиться.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«Предприниматели» - суммы дохода.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2363067"/>
            <a:ext cx="9956800" cy="109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7" y="4244135"/>
            <a:ext cx="1887487" cy="10995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03" y="2558028"/>
            <a:ext cx="883411" cy="8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00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139931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УДЕРЖАНИЕ ПЕРСОНАЛА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7527" y="2087417"/>
            <a:ext cx="10797309" cy="4553527"/>
          </a:xfrm>
        </p:spPr>
        <p:txBody>
          <a:bodyPr>
            <a:no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7527" y="2381278"/>
            <a:ext cx="10150763" cy="679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0400" marR="108585" indent="431800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08585" indent="660400" algn="just"/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5636" y="1720840"/>
            <a:ext cx="11222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8585" indent="660400" algn="just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2363067"/>
            <a:ext cx="9956800" cy="109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60022" y="2279941"/>
            <a:ext cx="5271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ЛИЧНЫЙ  ФИНАНСОВЫЙ ПЛАН РИЭЛТОРА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644390"/>
              </p:ext>
            </p:extLst>
          </p:nvPr>
        </p:nvGraphicFramePr>
        <p:xfrm>
          <a:off x="3546764" y="2841796"/>
          <a:ext cx="5024581" cy="39258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12029">
                  <a:extLst>
                    <a:ext uri="{9D8B030D-6E8A-4147-A177-3AD203B41FA5}">
                      <a16:colId xmlns:a16="http://schemas.microsoft.com/office/drawing/2014/main" val="849087875"/>
                    </a:ext>
                  </a:extLst>
                </a:gridCol>
                <a:gridCol w="2512552">
                  <a:extLst>
                    <a:ext uri="{9D8B030D-6E8A-4147-A177-3AD203B41FA5}">
                      <a16:colId xmlns:a16="http://schemas.microsoft.com/office/drawing/2014/main" val="1753692255"/>
                    </a:ext>
                  </a:extLst>
                </a:gridCol>
              </a:tblGrid>
              <a:tr h="197460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66240" algn="ctr"/>
                          <a:tab pos="2901315" algn="r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Период 	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доход/расход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8838689"/>
                  </a:ext>
                </a:extLst>
              </a:tr>
              <a:tr h="197460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3908338"/>
                  </a:ext>
                </a:extLst>
              </a:tr>
              <a:tr h="197460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1347689"/>
                  </a:ext>
                </a:extLst>
              </a:tr>
              <a:tr h="197460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5138508"/>
                  </a:ext>
                </a:extLst>
              </a:tr>
              <a:tr h="197460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6278638"/>
                  </a:ext>
                </a:extLst>
              </a:tr>
              <a:tr h="197460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1327457"/>
                  </a:ext>
                </a:extLst>
              </a:tr>
              <a:tr h="197460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0020755"/>
                  </a:ext>
                </a:extLst>
              </a:tr>
              <a:tr h="197460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6810654"/>
                  </a:ext>
                </a:extLst>
              </a:tr>
              <a:tr h="197460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2650755"/>
                  </a:ext>
                </a:extLst>
              </a:tr>
              <a:tr h="197460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9565206"/>
                  </a:ext>
                </a:extLst>
              </a:tr>
              <a:tr h="197460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2051173"/>
                  </a:ext>
                </a:extLst>
              </a:tr>
              <a:tr h="197460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4903986"/>
                  </a:ext>
                </a:extLst>
              </a:tr>
              <a:tr h="197460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960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889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139931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УДЕРЖАНИЕ ПЕРСОНАЛА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2087417"/>
            <a:ext cx="9966036" cy="4553527"/>
          </a:xfrm>
        </p:spPr>
        <p:txBody>
          <a:bodyPr>
            <a:no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«Исполнителям» -  необходима подробная инструкция и помощь в заполнении плана.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«Путешественники» - испытывают сложность в планировании на длительный период – год.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«Скептики» - не принимают саму идею планирования, не верят в исполнение плана.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«Золотые кадры» - манипулируют планированием в зависимости от условий работы в АН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«Аутсайдеры» - планируют наименьшие показатели,  как правило,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невыгодные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«Предприниматели» - план  усиливает внутреннюю мотивацию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20078" y="2381278"/>
            <a:ext cx="9528212" cy="679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0400" marR="108585" indent="431800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08585" indent="660400" algn="just"/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5636" y="1720840"/>
            <a:ext cx="11222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8585" indent="660400" algn="just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8585" indent="660400" algn="just"/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2363067"/>
            <a:ext cx="995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КАК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РЕАГИРУЮТ НА ПЛАН РАЗЛИЧНЫЕ ТИПЫ РИЭЛТОРОВ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459" y="5312821"/>
            <a:ext cx="1168815" cy="85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06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139931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УДЕРЖАНИЕ ПЕРСОНАЛА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7527" y="2087417"/>
            <a:ext cx="10797309" cy="4553527"/>
          </a:xfrm>
        </p:spPr>
        <p:txBody>
          <a:bodyPr>
            <a:no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7826" y="2576945"/>
            <a:ext cx="89480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ЭМОЦИОНАЛЬНОСТЬ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Эмо́ция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Латинский язык"/>
              </a:rPr>
              <a:t>лат.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a-Latn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Emoveo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потрясаю, волную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осознавать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эмоции,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генерировать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их так, чтобы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мышлению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действию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ЭМПАТИЯ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Эмпатия – (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Греческий язык"/>
              </a:rPr>
              <a:t>греч.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«в» +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Греческий язык"/>
              </a:rPr>
              <a:t>греч.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Πάθος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«страсть», «страдание») — осознанное сопереживание текущему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Эмоциональный процесс"/>
              </a:rPr>
              <a:t>эмоциональному состоянию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другого человека, без потери ощущения внешнего происхождения этого переживания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/>
              <a:t> </a:t>
            </a:r>
            <a:endParaRPr lang="ru-RU" b="1" dirty="0" smtClean="0"/>
          </a:p>
          <a:p>
            <a:endParaRPr lang="ru-RU" b="1" dirty="0" smtClean="0"/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ЭКСПЕРТНОСТЬ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Экспертность – это доказанная и принятая окружающими компетентность в профессии.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2363067"/>
            <a:ext cx="9956800" cy="109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15127" y="2235200"/>
            <a:ext cx="7402423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3Э - КОМПЕТЕНЦИИ РУКОВОДИТЕЛЯ - МОТИВАТОРА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2521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139931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+ удержание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7527" y="2087417"/>
            <a:ext cx="10797309" cy="4553527"/>
          </a:xfrm>
        </p:spPr>
        <p:txBody>
          <a:bodyPr>
            <a:no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7826" y="2576945"/>
            <a:ext cx="89480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2363067"/>
            <a:ext cx="9956800" cy="109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15127" y="2235200"/>
            <a:ext cx="7402423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 </a:t>
            </a: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придёт?</a:t>
            </a: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0793915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88284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8211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+ удержание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7527" y="2087417"/>
            <a:ext cx="10797309" cy="4553527"/>
          </a:xfrm>
        </p:spPr>
        <p:txBody>
          <a:bodyPr>
            <a:no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2363067"/>
            <a:ext cx="9956800" cy="109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46243" y="1500524"/>
            <a:ext cx="8846630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Удержание персонала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не уходит?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32161667"/>
              </p:ext>
            </p:extLst>
          </p:nvPr>
        </p:nvGraphicFramePr>
        <p:xfrm>
          <a:off x="2031999" y="719666"/>
          <a:ext cx="83597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9519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70052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персонала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7527" y="2087417"/>
            <a:ext cx="10797309" cy="4553527"/>
          </a:xfrm>
        </p:spPr>
        <p:txBody>
          <a:bodyPr>
            <a:no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2363067"/>
            <a:ext cx="9956800" cy="109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26074082"/>
              </p:ext>
            </p:extLst>
          </p:nvPr>
        </p:nvGraphicFramePr>
        <p:xfrm>
          <a:off x="3195782" y="2640157"/>
          <a:ext cx="5486400" cy="266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05545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8211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персонала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8009" y="2087417"/>
            <a:ext cx="9836827" cy="4553527"/>
          </a:xfrm>
        </p:spPr>
        <p:txBody>
          <a:bodyPr>
            <a:no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1501" y="2079988"/>
            <a:ext cx="993832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ТАЙМЕР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(источник выдающий сигнал, риэлторы собираются для получения сигнала от руководителя)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группе  риэлторов в форме их общего собрания.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 проведения от 2-х раз в день (утро-вечер) до 1 раза в неделю (понедельник – утро).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КОНТРОЛЯ  служит конверсионная цепочка работы риэлтора: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этап: входящий – исходящий телефонный звонок,  личная встреча.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этап: просмотр квартиры продавца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этап: показ квартиры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этап: заключение эксклюзивного договора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Пятый этап: «закрытие» сделки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Шестой этап – ведение и развитие клиентской базы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Седьмой этап – повторные продажи и продажи по рекомендации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2363067"/>
            <a:ext cx="9956800" cy="109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343" y="3944520"/>
            <a:ext cx="1648402" cy="220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9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11283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происходит с АН?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9600" y="2373745"/>
            <a:ext cx="7518400" cy="2884055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недвижимости – линейная система</a:t>
            </a:r>
          </a:p>
          <a:p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ним происходит тоже, что и с его лидером</a:t>
            </a:r>
          </a:p>
          <a:p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лидер? Кто управляет группой?</a:t>
            </a:r>
          </a:p>
          <a:p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ли РГ  управляет?</a:t>
            </a:r>
          </a:p>
          <a:p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Kushchak\Desktop\Рисунки\1- 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204" y="3020292"/>
            <a:ext cx="1397088" cy="849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70319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8211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персонала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7527" y="2087417"/>
            <a:ext cx="10797309" cy="4553527"/>
          </a:xfrm>
        </p:spPr>
        <p:txBody>
          <a:bodyPr>
            <a:no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2597" y="2149563"/>
            <a:ext cx="9938327" cy="233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  <a:tab pos="40386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качественных исходящих звонков продавцам к  встречам – просмотрам объектов недвижимости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  <a:tab pos="40386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объявлений в интернете, расклейке, баннерам к звонкам покупателей  и назначение встречи в офисе или на показе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  <a:tab pos="40386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встреч – просмотров – объектов недвижимости к заключению эксклюзивных договоров с продавцами  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  <a:tab pos="40386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эксклюзивных договоров к «закрытию» сделок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  <a:tab pos="40386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«закрытых» сделок к ведению и развитию клиентской базы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  <a:tab pos="40386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ведения и развития клиентской базы к повторным продажам/продажам по рекомендации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2363067"/>
            <a:ext cx="9956800" cy="109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06618" y="1579418"/>
            <a:ext cx="568959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03860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КОНВЕРСИИ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846" y="4687960"/>
            <a:ext cx="24193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202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8211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персонала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7527" y="2087417"/>
            <a:ext cx="10797309" cy="4553527"/>
          </a:xfrm>
        </p:spPr>
        <p:txBody>
          <a:bodyPr>
            <a:no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2363067"/>
            <a:ext cx="9956800" cy="109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46243" y="1500524"/>
            <a:ext cx="8846630" cy="353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РЕГЛАМЕНТ ТАЙМЕРА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публичная отчетность риэлторов за прошедший период по результатам: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«холодные»  исходящие звонки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входящие телефонные звонки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просмотры – показы квартир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эксклюзивные договоры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задатки – сделки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клиенты по рекомендации – повторные продажи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02" y="2477766"/>
            <a:ext cx="11620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097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8211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персонала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7461" y="2087417"/>
            <a:ext cx="9747375" cy="4553527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публичная обратная связь от руководителя (например):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*акцент на увеличение количества «холодных» звонков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ревизия рекламных объявлений в интернете, по которым отсутствуют входящие звонки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публичная постановка задача руководителем (например):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выполнение плана по эксклюзивным договорам за месяц – осталось 3 договора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*расклейка 2 000 объявлений на микрорайоне «Тополек»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определение вопросов работы АН, которые будут вынесены на рабочую группу,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риэлторский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консилиум.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Таймер мобилизует мотивацию риэлтора!</a:t>
            </a:r>
            <a:endParaRPr lang="ru-RU" dirty="0"/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2363067"/>
            <a:ext cx="9956800" cy="109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9965" y="1500524"/>
            <a:ext cx="9882908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РЕГЛАМЕНТ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ТАЙМЕРА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373" y="4928931"/>
            <a:ext cx="13811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228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8211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персонала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8070" y="1848878"/>
            <a:ext cx="9561444" cy="4553527"/>
          </a:xfrm>
        </p:spPr>
        <p:txBody>
          <a:bodyPr>
            <a:no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риэлторами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ходе рабочей группы риэлторы  обсуждают проблемы своей работы, выносят групповые решения о ее совершенствовании на рассмотрение руководителя.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процедуры расклейки объявлений, определение подарка постоянным клиентам, выходящим на вторую сделку в АН.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Итог: определен порядок расклейки объявлений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группы являются  основой  самоуправления риэлторов, развивают САМОКОНТРОЛЬ.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повышение активности риэлторов – у них спрашивают мнение, просят сформировать решения и т. д. Риэлторы налаживают коммуникации друг с другом.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 проведения рабочих групп – по мере возникновения вопросов.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2363067"/>
            <a:ext cx="9956800" cy="109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9965" y="1500524"/>
            <a:ext cx="9882908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РАБОЧИЕ ГРУППЫ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194" y="5106228"/>
            <a:ext cx="1425023" cy="100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514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8211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персонала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8922" y="2087417"/>
            <a:ext cx="9985914" cy="4553527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 собрание риэлторов, на которое выносится проблема.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массовые возражения клиентов по телефону: « Я подумаю!».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Итог: формируется решение проблемы, которое закрепляется в форме скрипта – ответа. Каждый раз на консилиум выносятся разные проблемы.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консилиума  тиражируется на другие офисы продаж, тем самым нарабатывается методическая база решений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сложных вопросов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риэлторской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происходит  поддержание профессионального микроклимата в АН.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2363067"/>
            <a:ext cx="9956800" cy="109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9965" y="1500524"/>
            <a:ext cx="9882908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РИЭЛТОРСКИЙ КОНСИЛИУМ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650" y="5139459"/>
            <a:ext cx="2419350" cy="10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71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8211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персонала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8252" y="2050472"/>
            <a:ext cx="9631821" cy="4553527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беседа с риэлтором, содержание которой не выносится на ежедневный таймер.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коррекция работы стажера, выдача ему обратной связи, которую не целесообразно выдавать на таймере.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риэлтора Василия мотивация на работу упала, и количество сделок сократилось. В ходе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спикинга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выяснилось, что у него произошел развод с женой. В результате была проведена беседа и сформирована мотивация на покупку отдельного жилья.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 проведения: по мере необходимости, возникающей в связи с результатами движения риэлтора по воронке продаж.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2363067"/>
            <a:ext cx="9956800" cy="109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9965" y="1500524"/>
            <a:ext cx="9882908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СПИКИНГ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0505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8211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персонала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8922" y="1995054"/>
            <a:ext cx="9671878" cy="4553527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«Исполнителям» -  необходимы таймеры 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спикинги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постановки задач, планирования.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«Путешественники» - закрепляются в коллективе с помощью участия в рабочих группах, риэлтерских консилиумах,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спикингах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«Скептики» - помогают коллективу в процессе рабочих групп и риэлтерских консилиумов услышать различные точки зрения на решение проблемы, научиться работать с внутренними возражениями коллег.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«Золотые кадры» - видят потенциал АН в процессе коллективных форм, показывают преимущества коллективной работы, обсуждают свои вопросы в рамках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спикингов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«Аутсайдеры» - видят примеры успешной работы в ходе участия в коллективных формах, получают обратную связь от руководителя.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«Предприниматели» - получают точку отсчета своим достижениям, включаются в соревнование, получают ресурсы АН для увеличения результативности своей работы.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2363067"/>
            <a:ext cx="9956800" cy="109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9965" y="1500524"/>
            <a:ext cx="9882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ФОРМ КОНТРОЛЯ В РАБОТЕ С РАЗЛИЧНЫМИ ТИПАМИ РИЭЛТОРОВ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214" y="5649039"/>
            <a:ext cx="3066473" cy="84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61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8211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персонала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8557" y="1995054"/>
            <a:ext cx="9612243" cy="4553527"/>
          </a:xfrm>
        </p:spPr>
        <p:txBody>
          <a:bodyPr>
            <a:noAutofit/>
          </a:bodyPr>
          <a:lstStyle/>
          <a:p>
            <a:endParaRPr lang="ru-RU" dirty="0"/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(от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Древнегреческий язык"/>
              </a:rPr>
              <a:t>др.-греч.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τέχνη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искусство, мастерство, умение;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Логос"/>
              </a:rPr>
              <a:t>мысль, причина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методика, способ производства) — в широком смысле — совокупность методов, процессов и материалов, используемых в какой-либо отрасли деятельности.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позволяют избежать ошибок практической деятельности, использовать опыт работы коллег в обобщенной форме.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2363067"/>
            <a:ext cx="9956800" cy="109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9965" y="1500524"/>
            <a:ext cx="9882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– ВНЕДРЕНИЕ РИЭЛТОРСКИХ ТЕХНОЛОГИЙ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63" y="3876185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031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8211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персонала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7035" y="1995054"/>
            <a:ext cx="9363765" cy="4765964"/>
          </a:xfrm>
        </p:spPr>
        <p:txBody>
          <a:bodyPr>
            <a:noAutofit/>
          </a:bodyPr>
          <a:lstStyle/>
          <a:p>
            <a:endParaRPr lang="ru-RU" dirty="0"/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внедряются там, где существуют проблемные участки конверсионной цепочки: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входящий – исходящий телефонный звонок - личная встреча - просмотр квартиры продавца - показ квартиры - заключение эксклюзивного договора -  «закрытие» сделки - ведение и развитие клиентской базы - повторные продажи и продажи по рекомендации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</a:p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просмотры и показы не переходят в сделки.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проблемы: обучить риэлторов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экспертности – продаже эксклюзивного договора.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организует корпоративное обучение по темам: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показа квартир: технология продуктовой линейки»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«Эксклюзивный договор»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«Переговоры с клиентом на рынке недвижимости»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2363067"/>
            <a:ext cx="9956800" cy="109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9965" y="1500524"/>
            <a:ext cx="9882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– ВНЕДРЕНИЕ РИЭЛТОРСКИХ ТЕХНОЛОГИЙ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39" y="1706820"/>
            <a:ext cx="883411" cy="8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854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8211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персонала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7400" y="1995054"/>
            <a:ext cx="9423400" cy="4765964"/>
          </a:xfrm>
        </p:spPr>
        <p:txBody>
          <a:bodyPr>
            <a:noAutofit/>
          </a:bodyPr>
          <a:lstStyle/>
          <a:p>
            <a:endParaRPr lang="ru-RU" dirty="0"/>
          </a:p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проводит риэлтерские консилиумы по экспертным темам: как отработать возражения клиента на показе, как определять интервал готовности клиента к заключению эксклюзивного договора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выборочно проверяет продуктовые линейки у риэлторов перед показом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организует рабочие группы по составлению скриптов показа, просмотра, предложения эксклюзивного договора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устраивает соревнование среди риэлторов по количеству заключенных эксклюзивных договоров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2363067"/>
            <a:ext cx="9956800" cy="109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362450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9965" y="1500524"/>
            <a:ext cx="9882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– ВНЕДРЕНИЕ РИЭЛТОРСКИХ ТЕХНОЛОГИЙ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148" y="5189331"/>
            <a:ext cx="2380930" cy="13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26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8192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происходит с АН?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1791855"/>
            <a:ext cx="7897091" cy="3465945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– зависит от технологии</a:t>
            </a:r>
          </a:p>
          <a:p>
            <a:pPr algn="just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Удержание и развитие от технологии + менталитета того, кто управляет</a:t>
            </a:r>
          </a:p>
          <a:p>
            <a:pPr algn="just"/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Приходят в АН многие, остаются «под лидера»</a:t>
            </a:r>
          </a:p>
          <a:p>
            <a:pPr algn="just"/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Менталитет лидера –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mens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(род. падеж)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mentis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душа, дух</a:t>
            </a:r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Kushchak\Desktop\Рисунки\1- 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531" y="3842327"/>
            <a:ext cx="1397088" cy="849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58388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4981"/>
            <a:ext cx="9144000" cy="8211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персонала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491" y="1995054"/>
            <a:ext cx="10797309" cy="476596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67947" y="2169103"/>
            <a:ext cx="959597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эксклюзивные договоры или длительные контакты без договора не заканчиваются покупкой/продажей.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проблемы: выявление КПП клиента,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закрытия сделки: мотивация – интервал – организация продающей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  менеджер: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организует корпоративное обучение по теме: «Технология закрытия сделок»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 рамках таймера публично заслушивает риэлторов на предмет доведения эксклюзивных договоров и «теплых» клиентов до сделки с применением техник, полученных на обучении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проводит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спикинги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риэлторами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итогам не состоявшихся, сорвавшихся сделок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устраивает соревнование между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риэлторами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выделяет лучшего риэлтора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9965" y="1500524"/>
            <a:ext cx="9882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– ВНЕДРЕНИЕ РИЭЛТОРСКИХ ТЕХНОЛОГИЙ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70" y="2879662"/>
            <a:ext cx="694443" cy="984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741" y="3571070"/>
            <a:ext cx="948170" cy="116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681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0564" y="327991"/>
            <a:ext cx="9127435" cy="109813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СТОП-СИСТЕМА ПРОТИВ ТЕКУЧЕСТИ КАДРОВ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1995054"/>
            <a:ext cx="9652000" cy="476596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7643" y="2169103"/>
            <a:ext cx="95462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Ментальное + операционное управление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Экспресс-диагностика сотрудников АН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персонала: технология вопросов + популяризация бренда 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Удержание персонала: управление доходом + организация коммуникации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персонала: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тайминг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спикинг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РК + РГ +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риэлторских технологий</a:t>
            </a: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464" y="2208860"/>
            <a:ext cx="501945" cy="6188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019" y="2753403"/>
            <a:ext cx="501945" cy="6188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78" y="5343411"/>
            <a:ext cx="501945" cy="6188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467" y="3504761"/>
            <a:ext cx="501945" cy="6188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87" y="4392979"/>
            <a:ext cx="501945" cy="6188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000" y="5312314"/>
            <a:ext cx="501945" cy="61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8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2364" y="1122363"/>
            <a:ext cx="8035636" cy="88192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целей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63273" y="2373745"/>
            <a:ext cx="7804726" cy="37592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Управляет тот, кто ставит цель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с аудита своих целей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347598"/>
              </p:ext>
            </p:extLst>
          </p:nvPr>
        </p:nvGraphicFramePr>
        <p:xfrm>
          <a:off x="2872509" y="3934690"/>
          <a:ext cx="7592291" cy="2152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866">
                  <a:extLst>
                    <a:ext uri="{9D8B030D-6E8A-4147-A177-3AD203B41FA5}">
                      <a16:colId xmlns:a16="http://schemas.microsoft.com/office/drawing/2014/main" val="3519891338"/>
                    </a:ext>
                  </a:extLst>
                </a:gridCol>
                <a:gridCol w="5133425">
                  <a:extLst>
                    <a:ext uri="{9D8B030D-6E8A-4147-A177-3AD203B41FA5}">
                      <a16:colId xmlns:a16="http://schemas.microsoft.com/office/drawing/2014/main" val="3604839309"/>
                    </a:ext>
                  </a:extLst>
                </a:gridCol>
              </a:tblGrid>
              <a:tr h="53801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цели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Формулировка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14363"/>
                  </a:ext>
                </a:extLst>
              </a:tr>
              <a:tr h="53801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Личная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336419"/>
                  </a:ext>
                </a:extLst>
              </a:tr>
              <a:tr h="53801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527181"/>
                  </a:ext>
                </a:extLst>
              </a:tr>
              <a:tr h="53801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Ситуативная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817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693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58836" y="1122363"/>
            <a:ext cx="5467928" cy="88192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понять, кто управляет?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1600" y="2373745"/>
            <a:ext cx="8829964" cy="288405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способа понимания:</a:t>
            </a:r>
          </a:p>
          <a:p>
            <a:pPr marL="457200" indent="-457200" algn="just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Самому отследить чьи идеи реализуются, становятся управленческими решениями</a:t>
            </a:r>
          </a:p>
          <a:p>
            <a:pPr marL="457200" indent="-457200" algn="just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Заказать внешний аудит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963" y="3786909"/>
            <a:ext cx="1791855" cy="179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76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5018" y="1122363"/>
            <a:ext cx="4756727" cy="88192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управления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2436" y="2373745"/>
            <a:ext cx="7915564" cy="3537528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группы влияния:</a:t>
            </a: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Последователи – это те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поддерживают только Ваш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развития АН.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Сторонники – это те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относятся к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сценарию развития АН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позитивно, рассматривая и сохраняя лояльность к другим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сценариям.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Нейтралы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не выражают отношения к Вашему сценарию, воздерживаются от высказывания своей позиции.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Противники – это те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выступают против Вашего сценария, предпочитая другие сценарии.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38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5490" y="1122363"/>
            <a:ext cx="7952509" cy="88192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начать управлять?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2909" y="2189018"/>
            <a:ext cx="9144000" cy="3537528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Провести аудит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Поставить свои цели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Диагностировать последователей, сторонников, нейтралов, противников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Принять управленческие решения по развитию сотрудников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82" y="3966441"/>
            <a:ext cx="489527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1189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1108</TotalTime>
  <Words>2953</Words>
  <Application>Microsoft Office PowerPoint</Application>
  <PresentationFormat>Широкоэкранный</PresentationFormat>
  <Paragraphs>566</Paragraphs>
  <Slides>51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8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Кущак Александр Владимирович         </vt:lpstr>
      <vt:lpstr>Подбор, удержание и развитие персонала</vt:lpstr>
      <vt:lpstr>Что сейчас происходит на рынке недвижимости?</vt:lpstr>
      <vt:lpstr>Что происходит с АН? </vt:lpstr>
      <vt:lpstr>Что происходит с АН? </vt:lpstr>
      <vt:lpstr>Постановка целей</vt:lpstr>
      <vt:lpstr>Как понять, кто управляет?</vt:lpstr>
      <vt:lpstr>Механизм управления</vt:lpstr>
      <vt:lpstr>Как начать управлять?</vt:lpstr>
      <vt:lpstr>Виды управления</vt:lpstr>
      <vt:lpstr>ПРИНЦИПЫ УПРАВЛЕНИЯ ПЕРСОНАЛОМ</vt:lpstr>
      <vt:lpstr>ПРИНЦИПЫ УПРАВЛЕНИЯ ПЕРСОНАЛОМ</vt:lpstr>
      <vt:lpstr>ПРИНЦИПЫ УПРАВЛЕНИЯ ПЕРСОНАЛОМ</vt:lpstr>
      <vt:lpstr>Типы риэлторов</vt:lpstr>
      <vt:lpstr>  Типы риэлторов</vt:lpstr>
      <vt:lpstr> Типы риэлторов</vt:lpstr>
      <vt:lpstr>  Типы риэлторов</vt:lpstr>
      <vt:lpstr>  Типы риэлторов</vt:lpstr>
      <vt:lpstr>  Типы риэлторов</vt:lpstr>
      <vt:lpstr>ПОДБОР ПЕРСОНАЛА  ДИАГНОСТИКА КАНДИДАТОВ</vt:lpstr>
      <vt:lpstr>ПОДБОР  ДИАГНОСТИКА КАНДИДАТОВ</vt:lpstr>
      <vt:lpstr>ПОДБОР ПЕРСОНАЛА  ДИАГНОСТИКА КАНДИДАТОВ</vt:lpstr>
      <vt:lpstr>ПОДБОР ПЕРСОНАЛА  ДИАГНОСТИКА КАНДИДАТОВ</vt:lpstr>
      <vt:lpstr>Подбор персонала  ДИАГНОСТИКА КАНДИДАТОВ</vt:lpstr>
      <vt:lpstr>ПОДБОР ПЕРСОНАЛА  ДИАГНОСТИКА КАНДИДАТОВ</vt:lpstr>
      <vt:lpstr>ПОДБОР ПЕРСОНАЛА  ДИАГНОСТИКА КАНДИДАТОВ</vt:lpstr>
      <vt:lpstr>ПОДБОР ПЕРСОНАЛА  ДИАГНОСТИКА КАНДИДАТОВ</vt:lpstr>
      <vt:lpstr>УДЕРЖАНИЕ ПЕРСОНАЛА</vt:lpstr>
      <vt:lpstr>УДЕРЖАНИЕ ПЕРСОНАЛА</vt:lpstr>
      <vt:lpstr>УДЕРЖАНИЕ ПЕРСОНАЛА</vt:lpstr>
      <vt:lpstr>УДЕРЖАНИЕ ПЕРСОНАЛА</vt:lpstr>
      <vt:lpstr>УДЕРЖАНИЕ ПЕРСОНАЛА</vt:lpstr>
      <vt:lpstr>УДЕРЖАНИЕ ПЕРСОНАЛА</vt:lpstr>
      <vt:lpstr>УДЕРЖАНИЕ ПЕРСОНАЛА</vt:lpstr>
      <vt:lpstr>УДЕРЖАНИЕ ПЕРСОНАЛА</vt:lpstr>
      <vt:lpstr>Подбор + удержание</vt:lpstr>
      <vt:lpstr>Подбор + удержание</vt:lpstr>
      <vt:lpstr>Развитие персонала</vt:lpstr>
      <vt:lpstr>Развитие персонала</vt:lpstr>
      <vt:lpstr>Развитие персонала</vt:lpstr>
      <vt:lpstr>Развитие персонала</vt:lpstr>
      <vt:lpstr>Развитие персонала</vt:lpstr>
      <vt:lpstr>Развитие персонала</vt:lpstr>
      <vt:lpstr>Развитие персонала</vt:lpstr>
      <vt:lpstr>Развитие персонала</vt:lpstr>
      <vt:lpstr>Развитие персонала</vt:lpstr>
      <vt:lpstr>Развитие персонала</vt:lpstr>
      <vt:lpstr>Развитие персонала</vt:lpstr>
      <vt:lpstr>Развитие персонала</vt:lpstr>
      <vt:lpstr>Развитие персонала</vt:lpstr>
      <vt:lpstr>СТОП-СИСТЕМА ПРОТИВ ТЕКУЧЕСТИ КАДРОВ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Alexey</cp:lastModifiedBy>
  <cp:revision>88</cp:revision>
  <dcterms:created xsi:type="dcterms:W3CDTF">2021-05-08T05:22:15Z</dcterms:created>
  <dcterms:modified xsi:type="dcterms:W3CDTF">2023-07-20T12:34:17Z</dcterms:modified>
</cp:coreProperties>
</file>