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7" r:id="rId3"/>
    <p:sldId id="262" r:id="rId4"/>
    <p:sldId id="260" r:id="rId5"/>
    <p:sldId id="263" r:id="rId6"/>
    <p:sldId id="266" r:id="rId7"/>
    <p:sldId id="312" r:id="rId8"/>
    <p:sldId id="290" r:id="rId9"/>
    <p:sldId id="297" r:id="rId10"/>
    <p:sldId id="299" r:id="rId11"/>
    <p:sldId id="267" r:id="rId12"/>
    <p:sldId id="298" r:id="rId13"/>
    <p:sldId id="306" r:id="rId14"/>
    <p:sldId id="307" r:id="rId15"/>
    <p:sldId id="308" r:id="rId16"/>
    <p:sldId id="309" r:id="rId17"/>
    <p:sldId id="301" r:id="rId18"/>
    <p:sldId id="310" r:id="rId19"/>
    <p:sldId id="302" r:id="rId20"/>
    <p:sldId id="303" r:id="rId21"/>
    <p:sldId id="311" r:id="rId22"/>
    <p:sldId id="300" r:id="rId23"/>
    <p:sldId id="268" r:id="rId24"/>
    <p:sldId id="269" r:id="rId25"/>
    <p:sldId id="273" r:id="rId26"/>
    <p:sldId id="270" r:id="rId27"/>
    <p:sldId id="271" r:id="rId28"/>
    <p:sldId id="272" r:id="rId29"/>
    <p:sldId id="265" r:id="rId30"/>
    <p:sldId id="276" r:id="rId31"/>
    <p:sldId id="275" r:id="rId32"/>
    <p:sldId id="277" r:id="rId33"/>
    <p:sldId id="278" r:id="rId34"/>
    <p:sldId id="279" r:id="rId35"/>
    <p:sldId id="280" r:id="rId36"/>
    <p:sldId id="281" r:id="rId37"/>
    <p:sldId id="293" r:id="rId38"/>
    <p:sldId id="294" r:id="rId39"/>
    <p:sldId id="282" r:id="rId40"/>
    <p:sldId id="283" r:id="rId41"/>
    <p:sldId id="284" r:id="rId42"/>
    <p:sldId id="285" r:id="rId43"/>
    <p:sldId id="286" r:id="rId44"/>
    <p:sldId id="295" r:id="rId45"/>
    <p:sldId id="296" r:id="rId46"/>
    <p:sldId id="287" r:id="rId47"/>
    <p:sldId id="288" r:id="rId48"/>
    <p:sldId id="289" r:id="rId49"/>
    <p:sldId id="274" r:id="rId50"/>
    <p:sldId id="259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0"/>
  </p:normalViewPr>
  <p:slideViewPr>
    <p:cSldViewPr showGuides="1">
      <p:cViewPr varScale="1">
        <p:scale>
          <a:sx n="165" d="100"/>
          <a:sy n="165" d="100"/>
        </p:scale>
        <p:origin x="2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700D-7B95-0742-9847-D47FEDF11E8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6DB30-1ACF-2044-A089-DFCF3033A4E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94"/>
            <a:ext cx="9144000" cy="51427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14297"/>
            <a:ext cx="6624736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Спикер: Вадим Баранча</a:t>
            </a:r>
            <a:endParaRPr lang="ru-RU" sz="2000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2051720" y="1599642"/>
            <a:ext cx="66247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Три случая полного освобождения от налога при продаже недвижимости</a:t>
            </a:r>
            <a:endParaRPr lang="ru-RU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275606"/>
            <a:ext cx="6589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Наследование или дарение от члена семьи или близкого родственника</a:t>
            </a:r>
            <a:b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Приватизация</a:t>
            </a:r>
            <a:b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Пожизненное содержание с иждивением (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не рента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)</a:t>
            </a:r>
            <a:b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Продажа единственного жилья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Google Shape;333;p34"/>
          <p:cNvSpPr txBox="1"/>
          <p:nvPr/>
        </p:nvSpPr>
        <p:spPr>
          <a:xfrm>
            <a:off x="2087724" y="555526"/>
            <a:ext cx="4968552" cy="6308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ЕДИНСТВЕННОЕ ЖИЛЬЕ</a:t>
            </a:r>
            <a:endParaRPr lang="ru-RU" sz="3200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sp>
        <p:nvSpPr>
          <p:cNvPr id="4" name="Google Shape;335;p34"/>
          <p:cNvSpPr txBox="1"/>
          <p:nvPr/>
        </p:nvSpPr>
        <p:spPr>
          <a:xfrm>
            <a:off x="2095604" y="1923678"/>
            <a:ext cx="6419421" cy="226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1" tIns="68551" rIns="68551" bIns="68551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Льготный срок владения 3 года для </a:t>
            </a:r>
            <a:r>
              <a:rPr lang="ru-RU" sz="24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единственного</a:t>
            </a:r>
            <a:r>
              <a:rPr lang="ru-RU" sz="2400" dirty="0">
                <a:solidFill>
                  <a:srgbClr val="FF0000"/>
                </a:solidFill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жилья или доли в нем, </a:t>
            </a:r>
            <a:r>
              <a:rPr lang="ru-RU" sz="24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если нет другого жилого помещения или доли </a:t>
            </a:r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(</a:t>
            </a:r>
            <a:r>
              <a:rPr lang="ru-RU" sz="2400" b="1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включая совместную собственность супругов </a:t>
            </a:r>
            <a:r>
              <a:rPr lang="ru-RU" sz="2400" u="sng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независимо от титула</a:t>
            </a:r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) </a:t>
            </a:r>
            <a:endParaRPr sz="2400" dirty="0"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sz="1800" dirty="0">
              <a:latin typeface="Franklin Gothic Medium" panose="020B060302010202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Google Shape;333;p34"/>
          <p:cNvSpPr txBox="1"/>
          <p:nvPr/>
        </p:nvSpPr>
        <p:spPr>
          <a:xfrm>
            <a:off x="2087724" y="555526"/>
            <a:ext cx="4968552" cy="6308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ЕДИНСТВЕННОЕ ЖИЛЬЕ</a:t>
            </a:r>
            <a:endParaRPr lang="ru-RU" sz="3200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sp>
        <p:nvSpPr>
          <p:cNvPr id="2" name="Google Shape;356;p36"/>
          <p:cNvSpPr txBox="1"/>
          <p:nvPr/>
        </p:nvSpPr>
        <p:spPr>
          <a:xfrm>
            <a:off x="2087724" y="2172214"/>
            <a:ext cx="7056784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Заключенные и оплаченные ДДУ не учитываются!</a:t>
            </a:r>
            <a:endParaRPr lang="ru-RU" sz="2400" dirty="0"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lang="ru-RU" sz="2400" dirty="0"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400" b="1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Земля и нежилые помещения не учитываются!</a:t>
            </a:r>
            <a:endParaRPr lang="ru-RU" sz="2400" b="1" dirty="0"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sz="2400" dirty="0">
              <a:solidFill>
                <a:srgbClr val="FF0000"/>
              </a:solidFill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400" dirty="0">
                <a:solidFill>
                  <a:srgbClr val="FF0000"/>
                </a:solidFill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А оплаченные и полученные ЖСК  учитываются!</a:t>
            </a:r>
            <a:endParaRPr lang="ru-RU" sz="2400" dirty="0">
              <a:solidFill>
                <a:srgbClr val="FF0000"/>
              </a:solidFill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Google Shape;333;p34"/>
          <p:cNvSpPr txBox="1"/>
          <p:nvPr/>
        </p:nvSpPr>
        <p:spPr>
          <a:xfrm>
            <a:off x="2087724" y="555526"/>
            <a:ext cx="4968552" cy="6308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ЕДИНСТВЕННОЕ ЖИЛЬЕ</a:t>
            </a:r>
            <a:endParaRPr lang="ru-RU" sz="3200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sp>
        <p:nvSpPr>
          <p:cNvPr id="4" name="Google Shape;346;p35"/>
          <p:cNvSpPr txBox="1"/>
          <p:nvPr/>
        </p:nvSpPr>
        <p:spPr>
          <a:xfrm>
            <a:off x="2123728" y="2355726"/>
            <a:ext cx="6408712" cy="235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2400" dirty="0">
                <a:latin typeface="Franklin Gothic Medium" panose="020B06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Добрачное, подаренное, приватизированное, полученное по наследству имущество </a:t>
            </a:r>
            <a:endParaRPr sz="2400" dirty="0">
              <a:latin typeface="Franklin Gothic Medium" panose="020B06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НЕ УЧИТЫВАЕТСЯ </a:t>
            </a:r>
            <a:r>
              <a:rPr lang="ru-RU" sz="2400" b="1" u="sng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для другого супруга</a:t>
            </a:r>
            <a:endParaRPr lang="ru-RU" sz="2400" b="1" u="sng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sz="2400" dirty="0">
              <a:latin typeface="Franklin Gothic Medium" panose="020B0603020102020204" pitchFamily="34" charset="0"/>
              <a:ea typeface="Montserrat"/>
              <a:cs typeface="Montserrat"/>
              <a:sym typeface="Montserrat"/>
            </a:endParaRPr>
          </a:p>
          <a:p>
            <a:endParaRPr sz="2400" dirty="0">
              <a:latin typeface="Franklin Gothic Medium" panose="020B0603020102020204" pitchFamily="34" charset="0"/>
              <a:ea typeface="Montserrat"/>
              <a:cs typeface="Montserrat"/>
              <a:sym typeface="Montserrat"/>
            </a:endParaRPr>
          </a:p>
          <a:p>
            <a:endParaRPr sz="2400" dirty="0">
              <a:latin typeface="Franklin Gothic Medium" panose="020B060302010202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Google Shape;333;p34"/>
          <p:cNvSpPr txBox="1"/>
          <p:nvPr/>
        </p:nvSpPr>
        <p:spPr>
          <a:xfrm>
            <a:off x="2087724" y="555526"/>
            <a:ext cx="4968552" cy="6308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ЕДИНСТВЕННОЕ ЖИЛЬЕ</a:t>
            </a:r>
            <a:endParaRPr lang="ru-RU" sz="3200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841250"/>
            <a:ext cx="6725521" cy="259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Аналогичное правило о сроке владения 3 года действует для земельного участка, на котором расположено единственное жилое помещение (дом).</a:t>
            </a:r>
            <a:endParaRPr lang="ru-RU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3" name="Google Shape;333;p34"/>
          <p:cNvSpPr txBox="1"/>
          <p:nvPr/>
        </p:nvSpPr>
        <p:spPr>
          <a:xfrm>
            <a:off x="2087724" y="555526"/>
            <a:ext cx="4968552" cy="6308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ЕДИНСТВЕННОЕ ЖИЛЬЕ</a:t>
            </a:r>
            <a:endParaRPr lang="ru-RU" sz="3200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124" y="1741556"/>
            <a:ext cx="6725521" cy="279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другое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 жилое помещение приобретено 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в течение 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90 дней 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до продажи – то все равно проданное жилое помещение считается единственным (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если сначала купили, а потом продали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Shape 149"/>
          <p:cNvSpPr/>
          <p:nvPr/>
        </p:nvSpPr>
        <p:spPr>
          <a:xfrm>
            <a:off x="2401520" y="2978572"/>
            <a:ext cx="6014465" cy="15750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 dirty="0"/>
          </a:p>
        </p:txBody>
      </p:sp>
      <p:sp>
        <p:nvSpPr>
          <p:cNvPr id="3" name="Shape 152"/>
          <p:cNvSpPr/>
          <p:nvPr/>
        </p:nvSpPr>
        <p:spPr>
          <a:xfrm>
            <a:off x="4315724" y="2764595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4" name="Shape 153"/>
          <p:cNvSpPr/>
          <p:nvPr/>
        </p:nvSpPr>
        <p:spPr>
          <a:xfrm>
            <a:off x="6317872" y="2784641"/>
            <a:ext cx="1" cy="419363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5" name="Shape 156"/>
          <p:cNvSpPr/>
          <p:nvPr/>
        </p:nvSpPr>
        <p:spPr>
          <a:xfrm>
            <a:off x="6807749" y="2561522"/>
            <a:ext cx="122764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30 МАРТА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6" name="Shape 157"/>
          <p:cNvSpPr/>
          <p:nvPr/>
        </p:nvSpPr>
        <p:spPr>
          <a:xfrm>
            <a:off x="4729452" y="2552688"/>
            <a:ext cx="1143198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ФЕВРАЛЬ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7" name="Shape 158"/>
          <p:cNvSpPr/>
          <p:nvPr/>
        </p:nvSpPr>
        <p:spPr>
          <a:xfrm>
            <a:off x="2708967" y="2575887"/>
            <a:ext cx="134331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10 ЯНВАРЯ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9" name="Shape 159"/>
          <p:cNvSpPr/>
          <p:nvPr/>
        </p:nvSpPr>
        <p:spPr>
          <a:xfrm rot="10800000">
            <a:off x="3660858" y="1974181"/>
            <a:ext cx="3440764" cy="471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extrusionOk="0">
                <a:moveTo>
                  <a:pt x="0" y="712"/>
                </a:moveTo>
                <a:cubicBezTo>
                  <a:pt x="7341" y="21600"/>
                  <a:pt x="14541" y="21363"/>
                  <a:pt x="21600" y="0"/>
                </a:cubicBezTo>
              </a:path>
            </a:pathLst>
          </a:custGeom>
          <a:ln w="38100">
            <a:solidFill>
              <a:srgbClr val="027461"/>
            </a:solidFill>
            <a:miter lim="400000"/>
          </a:ln>
        </p:spPr>
        <p:txBody>
          <a:bodyPr lIns="45719" rIns="45719" anchor="ctr"/>
          <a:lstStyle/>
          <a:p>
            <a:pPr defTabSz="457200">
              <a:defRPr sz="1200" b="0"/>
            </a:pPr>
            <a:endParaRPr sz="1200" b="1" dirty="0"/>
          </a:p>
        </p:txBody>
      </p:sp>
      <p:sp>
        <p:nvSpPr>
          <p:cNvPr id="10" name="Shape 158"/>
          <p:cNvSpPr/>
          <p:nvPr/>
        </p:nvSpPr>
        <p:spPr>
          <a:xfrm>
            <a:off x="2364715" y="3241888"/>
            <a:ext cx="2077172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ru-RU" dirty="0">
                <a:solidFill>
                  <a:srgbClr val="027461"/>
                </a:solidFill>
                <a:latin typeface="Franklin Gothic Heavy" panose="020B0903020102020204" pitchFamily="34" charset="0"/>
              </a:rPr>
              <a:t>НОВАЯ КВАРТИРА</a:t>
            </a:r>
            <a:endParaRPr lang="ru-RU" dirty="0">
              <a:solidFill>
                <a:srgbClr val="027461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dirty="0">
                <a:solidFill>
                  <a:srgbClr val="027461"/>
                </a:solidFill>
                <a:latin typeface="Franklin Gothic Heavy" panose="020B0903020102020204" pitchFamily="34" charset="0"/>
              </a:rPr>
              <a:t>КУПЛЕНА</a:t>
            </a:r>
            <a:endParaRPr lang="ru-RU" dirty="0">
              <a:solidFill>
                <a:srgbClr val="02746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Shape 158"/>
          <p:cNvSpPr/>
          <p:nvPr/>
        </p:nvSpPr>
        <p:spPr>
          <a:xfrm>
            <a:off x="6317872" y="3241888"/>
            <a:ext cx="2207399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СТАРАЯ КВАРТИРА 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ПРОДАНА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Shape 152"/>
          <p:cNvSpPr/>
          <p:nvPr/>
        </p:nvSpPr>
        <p:spPr>
          <a:xfrm>
            <a:off x="2401520" y="2784640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3" name="Shape 152"/>
          <p:cNvSpPr/>
          <p:nvPr/>
        </p:nvSpPr>
        <p:spPr>
          <a:xfrm>
            <a:off x="6310934" y="2781157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4" name="Shape 152"/>
          <p:cNvSpPr/>
          <p:nvPr/>
        </p:nvSpPr>
        <p:spPr>
          <a:xfrm>
            <a:off x="8415985" y="2776232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5" name="Google Shape;292;p30"/>
          <p:cNvSpPr txBox="1"/>
          <p:nvPr/>
        </p:nvSpPr>
        <p:spPr>
          <a:xfrm>
            <a:off x="3275856" y="843558"/>
            <a:ext cx="4210767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pPr algn="ctr"/>
            <a:r>
              <a:rPr lang="ru-RU" sz="4000" dirty="0">
                <a:latin typeface="Franklin Gothic Heavy" panose="020B0903020102020204" pitchFamily="34" charset="0"/>
                <a:cs typeface="Arial" panose="020B0604020202020204" pitchFamily="34" charset="0"/>
              </a:rPr>
              <a:t>90 ДНЕЙ</a:t>
            </a:r>
            <a:endParaRPr lang="ru-RU" sz="40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Shape 149"/>
          <p:cNvSpPr/>
          <p:nvPr/>
        </p:nvSpPr>
        <p:spPr>
          <a:xfrm>
            <a:off x="2401520" y="2978572"/>
            <a:ext cx="6014465" cy="15750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 dirty="0"/>
          </a:p>
        </p:txBody>
      </p:sp>
      <p:sp>
        <p:nvSpPr>
          <p:cNvPr id="3" name="Shape 152"/>
          <p:cNvSpPr/>
          <p:nvPr/>
        </p:nvSpPr>
        <p:spPr>
          <a:xfrm>
            <a:off x="4315724" y="2764595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4" name="Shape 153"/>
          <p:cNvSpPr/>
          <p:nvPr/>
        </p:nvSpPr>
        <p:spPr>
          <a:xfrm>
            <a:off x="6317872" y="2784641"/>
            <a:ext cx="1" cy="419363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5" name="Shape 156"/>
          <p:cNvSpPr/>
          <p:nvPr/>
        </p:nvSpPr>
        <p:spPr>
          <a:xfrm>
            <a:off x="6807749" y="2561522"/>
            <a:ext cx="122764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30 МАРТА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6" name="Shape 157"/>
          <p:cNvSpPr/>
          <p:nvPr/>
        </p:nvSpPr>
        <p:spPr>
          <a:xfrm>
            <a:off x="4729452" y="2552688"/>
            <a:ext cx="1143198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ФЕВРАЛЬ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7" name="Shape 158"/>
          <p:cNvSpPr/>
          <p:nvPr/>
        </p:nvSpPr>
        <p:spPr>
          <a:xfrm>
            <a:off x="2708967" y="2575887"/>
            <a:ext cx="134331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10 ЯНВАРЯ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9" name="Shape 159"/>
          <p:cNvSpPr/>
          <p:nvPr/>
        </p:nvSpPr>
        <p:spPr>
          <a:xfrm rot="10800000">
            <a:off x="3660858" y="1974181"/>
            <a:ext cx="3440764" cy="471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extrusionOk="0">
                <a:moveTo>
                  <a:pt x="0" y="712"/>
                </a:moveTo>
                <a:cubicBezTo>
                  <a:pt x="7341" y="21600"/>
                  <a:pt x="14541" y="21363"/>
                  <a:pt x="21600" y="0"/>
                </a:cubicBezTo>
              </a:path>
            </a:pathLst>
          </a:custGeom>
          <a:ln w="38100">
            <a:solidFill>
              <a:srgbClr val="027461"/>
            </a:solidFill>
            <a:miter lim="400000"/>
          </a:ln>
        </p:spPr>
        <p:txBody>
          <a:bodyPr lIns="45719" rIns="45719" anchor="ctr"/>
          <a:lstStyle/>
          <a:p>
            <a:pPr defTabSz="457200">
              <a:defRPr sz="1200" b="0"/>
            </a:pPr>
            <a:endParaRPr sz="1200" b="1" dirty="0"/>
          </a:p>
        </p:txBody>
      </p:sp>
      <p:sp>
        <p:nvSpPr>
          <p:cNvPr id="10" name="Shape 158"/>
          <p:cNvSpPr/>
          <p:nvPr/>
        </p:nvSpPr>
        <p:spPr>
          <a:xfrm>
            <a:off x="2364715" y="3241888"/>
            <a:ext cx="2077172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ru-RU" dirty="0">
                <a:solidFill>
                  <a:srgbClr val="027461"/>
                </a:solidFill>
                <a:latin typeface="Franklin Gothic Heavy" panose="020B0903020102020204" pitchFamily="34" charset="0"/>
              </a:rPr>
              <a:t>НОВАЯ КВАРТИРА</a:t>
            </a:r>
            <a:endParaRPr lang="ru-RU" dirty="0">
              <a:solidFill>
                <a:srgbClr val="027461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dirty="0">
                <a:solidFill>
                  <a:srgbClr val="027461"/>
                </a:solidFill>
                <a:latin typeface="Franklin Gothic Heavy" panose="020B0903020102020204" pitchFamily="34" charset="0"/>
              </a:rPr>
              <a:t>КУПЛЕНА</a:t>
            </a:r>
            <a:endParaRPr lang="ru-RU" dirty="0">
              <a:solidFill>
                <a:srgbClr val="02746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Shape 158"/>
          <p:cNvSpPr/>
          <p:nvPr/>
        </p:nvSpPr>
        <p:spPr>
          <a:xfrm>
            <a:off x="6317872" y="3241888"/>
            <a:ext cx="2207399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СТАРАЯ КВАРТИРА 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ПРОДАНА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Shape 152"/>
          <p:cNvSpPr/>
          <p:nvPr/>
        </p:nvSpPr>
        <p:spPr>
          <a:xfrm>
            <a:off x="2401520" y="2784640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3" name="Shape 152"/>
          <p:cNvSpPr/>
          <p:nvPr/>
        </p:nvSpPr>
        <p:spPr>
          <a:xfrm>
            <a:off x="6310934" y="2781157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4" name="Shape 152"/>
          <p:cNvSpPr/>
          <p:nvPr/>
        </p:nvSpPr>
        <p:spPr>
          <a:xfrm>
            <a:off x="8415985" y="2776232"/>
            <a:ext cx="1" cy="41936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 b="0"/>
            </a:pPr>
            <a:endParaRPr sz="1200"/>
          </a:p>
        </p:txBody>
      </p:sp>
      <p:sp>
        <p:nvSpPr>
          <p:cNvPr id="15" name="Google Shape;292;p30"/>
          <p:cNvSpPr txBox="1"/>
          <p:nvPr/>
        </p:nvSpPr>
        <p:spPr>
          <a:xfrm>
            <a:off x="3275856" y="843558"/>
            <a:ext cx="4210767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pPr algn="ctr"/>
            <a:r>
              <a:rPr lang="ru-RU" sz="4000" dirty="0">
                <a:latin typeface="Franklin Gothic Heavy" panose="020B0903020102020204" pitchFamily="34" charset="0"/>
                <a:cs typeface="Arial" panose="020B0604020202020204" pitchFamily="34" charset="0"/>
              </a:rPr>
              <a:t>90 ДНЕЙ</a:t>
            </a:r>
            <a:endParaRPr lang="ru-RU" sz="40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249891" y="3040615"/>
            <a:ext cx="2191996" cy="133236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85539" y="3062464"/>
            <a:ext cx="2041137" cy="1265127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" y="75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297558" y="1203598"/>
            <a:ext cx="5003563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ВАЖНО</a:t>
            </a:r>
            <a:r>
              <a:rPr lang="ru-RU" sz="3600" b="1" dirty="0">
                <a:solidFill>
                  <a:srgbClr val="027461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(коммерция)</a:t>
            </a:r>
            <a:endParaRPr lang="ru-RU" sz="36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803246"/>
            <a:ext cx="6437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Если объект использовался </a:t>
            </a:r>
            <a:endParaRPr lang="ru-RU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ru-RU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в предпринимательской деятельности, то </a:t>
            </a:r>
            <a:r>
              <a:rPr lang="ru-RU" sz="28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срок не работает</a:t>
            </a:r>
            <a:r>
              <a:rPr lang="ru-RU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123728" y="411510"/>
            <a:ext cx="4493273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pPr algn="l"/>
            <a:r>
              <a:rPr lang="ru-RU" sz="48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ИСКЛЮЧЕНИЕ</a:t>
            </a:r>
            <a:endParaRPr lang="ru-RU" sz="48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008805"/>
            <a:ext cx="6582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Жилые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 помещения, садовые дома, а также транспортные средства.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Даже если раньше сдавались в аренду – льготный срок владения (3 и 5 лет) для этих объектов все равно можно применять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84859"/>
            <a:ext cx="5760640" cy="81448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ВАДИМ БАРАНЧА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1360282"/>
            <a:ext cx="6624736" cy="309634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основатель первой в России налоговой онлайн-школы;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двукратный победитель в номинации «Лучший юрист на рынке недвижимости в России»;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дипломированный юрист, второе высшее - экономическое;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практикующий юрист с 1997г.;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специализация – налоговые споры;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руководитель юридической фирмы «Баранча и Партнеры».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123728" y="411510"/>
            <a:ext cx="4493273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pPr algn="l"/>
            <a:r>
              <a:rPr lang="ru-RU" sz="48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ИСКЛЮЧЕНИЕ</a:t>
            </a:r>
            <a:endParaRPr lang="ru-RU" sz="48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008805"/>
            <a:ext cx="6582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Но если жилые помещения сдавались в аренду от ИП с УСН и на момент продажи ИП не прекратил деятельность (не закрыл ИП), то несмотря на срок владения (3 и 5 лет), налоговая захочет увидеть этот доход в декларации ИП по УСН и не применит срок владения.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187624" y="1702080"/>
            <a:ext cx="8222780" cy="173933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СЛУЧАЙ</a:t>
            </a:r>
            <a:b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</a:br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№</a:t>
            </a:r>
            <a:r>
              <a:rPr lang="en-US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2</a:t>
            </a:r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 </a:t>
            </a:r>
            <a:endParaRPr lang="ru-RU" sz="5400" b="1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331640" y="1419622"/>
            <a:ext cx="8003057" cy="23842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Если цена продажи недвижимости </a:t>
            </a:r>
            <a:br>
              <a:rPr lang="en-US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не превышает фиксированный имущественный вычет, </a:t>
            </a:r>
            <a:endParaRPr lang="ru-RU" sz="32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Franklin Gothic Heavy" panose="020B0903020102020204" pitchFamily="34" charset="0"/>
                <a:cs typeface="Times New Roman" panose="02020603050405020304" pitchFamily="18" charset="0"/>
              </a:rPr>
              <a:t>НО</a:t>
            </a:r>
            <a:r>
              <a:rPr lang="ru-RU" sz="3200" b="1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с учетом правила </a:t>
            </a:r>
            <a:endParaRPr lang="ru-RU" sz="3200" b="1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«70% кадастра»</a:t>
            </a:r>
            <a:endParaRPr lang="ru-RU" sz="3200" b="1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195736" y="1347614"/>
            <a:ext cx="6415392" cy="5760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r>
              <a:rPr lang="ru-RU" sz="32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ПРАВИЛО 70% КАДАСТРА</a:t>
            </a:r>
            <a:endParaRPr lang="ru-RU" sz="32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283718"/>
            <a:ext cx="7447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Для налогообложения сравниваем цену в ДКП с суммой 70% кадастра. 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400" u="sng" dirty="0">
                <a:latin typeface="Franklin Gothic Medium" panose="020B0603020102020204" pitchFamily="34" charset="0"/>
                <a:cs typeface="Arial" panose="020B0604020202020204" pitchFamily="34" charset="0"/>
              </a:rPr>
              <a:t>Что больше, то и является доходом.</a:t>
            </a:r>
            <a:endParaRPr lang="ru-RU" sz="2400" u="sng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u="sng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Кадастр НЕ на дату сделки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, а на 01 января года продажи (перехода права)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195735" y="1363308"/>
            <a:ext cx="6415392" cy="5760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r>
              <a:rPr lang="ru-RU" sz="32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ПРАВИЛО 70% КАДАСТРА</a:t>
            </a:r>
            <a:endParaRPr lang="ru-RU" sz="32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5656" y="2427734"/>
            <a:ext cx="6695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Для новых объектов </a:t>
            </a: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(строительство, объединение) кадастровая стоимость 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для применения «правила 70%» берется 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не на 01 января, а на дату постановки 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Franklin Gothic Medium" panose="020B0603020102020204" pitchFamily="34" charset="0"/>
                <a:cs typeface="Arial" panose="020B0604020202020204" pitchFamily="34" charset="0"/>
              </a:rPr>
              <a:t>на кадастровый учет нового объекта.</a:t>
            </a:r>
            <a:endParaRPr lang="ru-RU" sz="24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835696" y="1491630"/>
            <a:ext cx="7138961" cy="32757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2800" dirty="0">
                <a:latin typeface="Franklin Gothic Heavy" panose="020B0903020102020204" pitchFamily="34" charset="0"/>
                <a:cs typeface="Times New Roman" panose="02020603050405020304" pitchFamily="18" charset="0"/>
                <a:sym typeface="Arial" panose="020B0604020202020204"/>
              </a:rPr>
              <a:t>Фиксированный вычет </a:t>
            </a:r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  <a:sym typeface="Arial" panose="020B0604020202020204"/>
              </a:rPr>
              <a:t>1 млн. </a:t>
            </a:r>
            <a: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  <a:t>по жилью, земельным участкам и садовым домам </a:t>
            </a:r>
            <a:b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</a:br>
            <a:b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  <a:t>Фиксированный вычет </a:t>
            </a:r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  <a:sym typeface="Arial" panose="020B0604020202020204"/>
              </a:rPr>
              <a:t>250 тыс. </a:t>
            </a:r>
            <a: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  <a:t>по иной недвижимости, </a:t>
            </a:r>
            <a:endParaRPr lang="ru-RU" sz="2800" dirty="0">
              <a:latin typeface="Franklin Gothic Demi" panose="020B07030201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/>
            <a: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  <a:t>в т.ч. паркинги, апартаменты, </a:t>
            </a:r>
            <a:endParaRPr lang="ru-RU" sz="2800" dirty="0">
              <a:latin typeface="Franklin Gothic Demi" panose="020B07030201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/>
            <a:r>
              <a:rPr lang="ru-RU" sz="2800" dirty="0">
                <a:latin typeface="Franklin Gothic Demi" panose="020B0703020102020204" pitchFamily="34" charset="0"/>
                <a:cs typeface="Times New Roman" panose="02020603050405020304" pitchFamily="18" charset="0"/>
                <a:sym typeface="Arial" panose="020B0604020202020204"/>
              </a:rPr>
              <a:t>иные нежилые помещения</a:t>
            </a:r>
            <a:endParaRPr lang="ru-RU" sz="2800" b="1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411760" y="1275606"/>
            <a:ext cx="6488478" cy="280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spAutoFit/>
          </a:bodyPr>
          <a:lstStyle/>
          <a:p>
            <a:endParaRPr lang="ru-RU" sz="3000" dirty="0">
              <a:solidFill>
                <a:srgbClr val="0C83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Участок продан за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950.000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Кадастр 1.200.000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70% кадастра </a:t>
            </a:r>
            <a:r>
              <a:rPr lang="ru-RU" sz="2800" b="1" dirty="0">
                <a:solidFill>
                  <a:srgbClr val="0C8339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840.000</a:t>
            </a:r>
            <a:endParaRPr lang="ru-RU" sz="2800" b="1" dirty="0">
              <a:solidFill>
                <a:srgbClr val="0C8339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  <a:p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Налога нет, декларацию не подаем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  <a:sym typeface="Libre Frankl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267744" y="1635646"/>
            <a:ext cx="6488478" cy="276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Участок продан за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950.000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Кадастр 1.500.000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70% кадастра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1.050.000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Декларацию подаем, налог считаем (используя вычеты)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9" name="Google Shape;209;p22"/>
          <p:cNvSpPr txBox="1"/>
          <p:nvPr/>
        </p:nvSpPr>
        <p:spPr>
          <a:xfrm>
            <a:off x="1835696" y="1779662"/>
            <a:ext cx="7056784" cy="196301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Фиксированный вычет не по каждому объекту, а </a:t>
            </a:r>
            <a:r>
              <a:rPr lang="ru-RU" sz="3200" b="1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на все объекты</a:t>
            </a:r>
            <a:r>
              <a:rPr lang="ru-RU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, проданные в течение </a:t>
            </a:r>
            <a:endParaRPr lang="ru-RU" sz="32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календарного года!</a:t>
            </a:r>
            <a:endParaRPr lang="ru-RU" sz="32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37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267744" y="771550"/>
            <a:ext cx="5760640" cy="42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spAutoFit/>
          </a:bodyPr>
          <a:lstStyle/>
          <a:p>
            <a:r>
              <a:rPr lang="ru-RU" sz="2400" b="1" u="sng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Участок 1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 продан 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950.000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Кадастр 1.200.000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70% кадастра 840.000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Участок 2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 продан 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950.000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Кадастр 1.000.000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70% кадастра 700.000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Общий доход 1.900.000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</a:rPr>
              <a:t>Декларацию подаем, налог считаем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Libre Franklin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2741"/>
          </a:xfrm>
          <a:prstGeom prst="rect">
            <a:avLst/>
          </a:prstGeom>
        </p:spPr>
      </p:pic>
      <p:sp>
        <p:nvSpPr>
          <p:cNvPr id="4" name="Google Shape;209;p22"/>
          <p:cNvSpPr txBox="1"/>
          <p:nvPr/>
        </p:nvSpPr>
        <p:spPr>
          <a:xfrm>
            <a:off x="1331640" y="1702081"/>
            <a:ext cx="8222780" cy="173933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4000" dirty="0">
                <a:latin typeface="+mj-lt"/>
                <a:ea typeface="+mj-ea"/>
                <a:cs typeface="+mj-cs"/>
              </a:rPr>
              <a:t>В КАКИХ СЛУЧАЯХ МОЖНО </a:t>
            </a:r>
            <a:endParaRPr lang="ru-RU" sz="40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4000" dirty="0">
                <a:latin typeface="+mj-lt"/>
                <a:ea typeface="+mj-ea"/>
                <a:cs typeface="+mj-cs"/>
              </a:rPr>
              <a:t>НЕ ОТЧИТЫВАТЬСЯ </a:t>
            </a:r>
            <a:endParaRPr lang="ru-RU" sz="40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4000" dirty="0">
                <a:latin typeface="+mj-lt"/>
                <a:ea typeface="+mj-ea"/>
                <a:cs typeface="+mj-cs"/>
              </a:rPr>
              <a:t>О ПРОДАЖЕ КВАРТИРЫ? 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763688" y="1131590"/>
            <a:ext cx="7308304" cy="33843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Franklin Gothic Demi" panose="020B07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Налоговые Нерезиденты </a:t>
            </a:r>
            <a:br>
              <a:rPr lang="ru-RU" sz="3200" dirty="0">
                <a:solidFill>
                  <a:srgbClr val="C00000"/>
                </a:solidFill>
                <a:latin typeface="Franklin Gothic Demi" panose="020B07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3200" dirty="0">
                <a:solidFill>
                  <a:srgbClr val="C00000"/>
                </a:solidFill>
                <a:latin typeface="Franklin Gothic Demi" panose="020B07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не применяют налоговые вычеты. </a:t>
            </a:r>
            <a:endParaRPr lang="ru-RU" sz="3200" dirty="0">
              <a:solidFill>
                <a:srgbClr val="C00000"/>
              </a:solidFill>
              <a:latin typeface="Franklin Gothic Demi" panose="020B07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ctr"/>
            <a:endParaRPr lang="ru-RU" sz="3200" dirty="0">
              <a:latin typeface="Franklin Gothic Demi" panose="020B0703020102020204" pitchFamily="34" charset="0"/>
              <a:ea typeface="Montserrat"/>
              <a:cs typeface="Montserrat"/>
              <a:sym typeface="Montserrat"/>
            </a:endParaRPr>
          </a:p>
          <a:p>
            <a:pPr algn="ctr"/>
            <a:r>
              <a:rPr lang="ru-RU" sz="3200" dirty="0">
                <a:latin typeface="Franklin Gothic Demi" panose="020B07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Поэтому декларация нерезидентом  ПОДАЕТСЯ ВСЕГДА, если нет освобождения по сроку или по 382-фз</a:t>
            </a:r>
            <a:endParaRPr lang="ru-RU" sz="3200" dirty="0">
              <a:latin typeface="Franklin Gothic Demi" panose="020B070302010202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187624" y="1702080"/>
            <a:ext cx="8222780" cy="173933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СЛУЧАЙ</a:t>
            </a:r>
            <a:b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</a:br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№3 </a:t>
            </a:r>
            <a:endParaRPr lang="ru-RU" sz="5400" b="1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" y="195486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971600" y="1587544"/>
            <a:ext cx="8222780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3600" b="1" dirty="0">
                <a:solidFill>
                  <a:schemeClr val="dk1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Соблюдены одновременно </a:t>
            </a:r>
            <a:endParaRPr lang="ru-RU" sz="3600" b="1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6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5 УСЛОВИЙ</a:t>
            </a:r>
            <a:endParaRPr lang="ru-RU" sz="36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600" b="1" dirty="0">
                <a:solidFill>
                  <a:schemeClr val="dk1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 Закона 382-ФЗ </a:t>
            </a:r>
            <a:endParaRPr lang="ru-RU" sz="3600" b="1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600" b="1" dirty="0">
                <a:solidFill>
                  <a:schemeClr val="dk1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от 29.11.2021г.</a:t>
            </a:r>
            <a:endParaRPr lang="ru-RU" sz="3600" b="1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334958"/>
            <a:ext cx="1821889" cy="18218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403648" y="2067694"/>
            <a:ext cx="8222780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600" b="1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Освобождение от налога </a:t>
            </a:r>
            <a:r>
              <a:rPr lang="ru-RU" sz="3600" b="1" u="sng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НЕЗАВИСИМО ОТ СРОКА</a:t>
            </a:r>
            <a:r>
              <a:rPr lang="ru-RU" sz="3600" b="1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но при наличии 5 условий </a:t>
            </a:r>
            <a:endParaRPr lang="ru-RU" sz="3600" b="1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483768" y="816399"/>
            <a:ext cx="3762769" cy="6985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УСЛОВИЕ №1</a:t>
            </a:r>
            <a:endParaRPr lang="ru-RU" sz="40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907704" y="1995686"/>
            <a:ext cx="7030635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560070" indent="-514350">
              <a:lnSpc>
                <a:spcPct val="150000"/>
              </a:lnSpc>
              <a:buClr>
                <a:srgbClr val="C00000"/>
              </a:buClr>
              <a:buFont typeface="+mj-lt"/>
              <a:buAutoNum type="romanUcPeriod"/>
            </a:pP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У продавца и (или) его супруга есть не менее двух несовершеннолетних детей до 18 лет (до либо 24 лет, если обучаются на очном форме). Возраст определяется </a:t>
            </a:r>
            <a:r>
              <a:rPr lang="ru-RU" sz="2400" u="sng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на дату перехода права</a:t>
            </a: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!!!</a:t>
            </a:r>
            <a:endParaRPr lang="ru-RU" sz="24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771550"/>
            <a:ext cx="3762769" cy="6985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УСЛОВИЕ №2</a:t>
            </a:r>
            <a:endParaRPr lang="ru-RU" sz="40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763688" y="1995686"/>
            <a:ext cx="7200800" cy="33117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17220" indent="-571500">
              <a:lnSpc>
                <a:spcPct val="150000"/>
              </a:lnSpc>
              <a:buClr>
                <a:srgbClr val="C00000"/>
              </a:buClr>
              <a:buFont typeface="+mj-lt"/>
              <a:buAutoNum type="romanUcPeriod" startAt="2"/>
            </a:pP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В году продажи (или до 30 апреля следующего следующего) по договору купли-продажи или мены оформлено в собственность иное жилое помещение </a:t>
            </a:r>
            <a:r>
              <a:rPr lang="ru-RU" sz="2400" u="sng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или полностью оплачен договор ЖСК, ДДУ, инвестирования</a:t>
            </a: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555526"/>
            <a:ext cx="2376264" cy="787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ВАЖНО</a:t>
            </a:r>
            <a:endParaRPr lang="ru-RU" sz="44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2339752" y="2211710"/>
            <a:ext cx="6480720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800" dirty="0"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Строительство жилья НЕ подпадает.</a:t>
            </a:r>
            <a:endParaRPr lang="ru-RU" sz="2800" dirty="0"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b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  <a:sym typeface="Montserrat"/>
              </a:rPr>
              <a:t>ПИСЬМО от 15 декабря 2021 г. 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  <a:sym typeface="Montserrat"/>
            </a:endParaRPr>
          </a:p>
          <a:p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  <a:sym typeface="Montserrat"/>
              </a:rPr>
              <a:t>№</a:t>
            </a:r>
            <a:r>
              <a:rPr lang="en-GB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  <a:sym typeface="Montserrat"/>
              </a:rPr>
              <a:t> 03-04-09/102271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555526"/>
            <a:ext cx="2376264" cy="787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ВАЖНО</a:t>
            </a:r>
            <a:endParaRPr lang="ru-RU" sz="44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4" name="Google Shape;209;p22"/>
          <p:cNvSpPr txBox="1"/>
          <p:nvPr/>
        </p:nvSpPr>
        <p:spPr>
          <a:xfrm>
            <a:off x="2267744" y="2139702"/>
            <a:ext cx="5904656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Последовательность сделок значения не имеет.</a:t>
            </a:r>
            <a:endParaRPr lang="ru-RU" sz="2800" dirty="0">
              <a:solidFill>
                <a:schemeClr val="dk1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lang="ru-RU" sz="2800" b="1" dirty="0">
              <a:solidFill>
                <a:schemeClr val="dk1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ПИСЬМО от 14 февраля 2022 г. </a:t>
            </a:r>
            <a:endParaRPr lang="ru-RU" sz="2800" b="1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№</a:t>
            </a:r>
            <a:r>
              <a:rPr lang="en-GB" sz="28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 03-04-05/10089</a:t>
            </a:r>
            <a:endParaRPr lang="ru-RU" sz="2800" b="1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45720">
              <a:lnSpc>
                <a:spcPct val="150000"/>
              </a:lnSpc>
              <a:buClr>
                <a:srgbClr val="C00000"/>
              </a:buClr>
            </a:pPr>
            <a:endParaRPr lang="ru-RU" sz="36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555776" y="843558"/>
            <a:ext cx="3762769" cy="6985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УСЛОВИЕ №3</a:t>
            </a:r>
            <a:endParaRPr lang="ru-RU" sz="40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907704" y="1945520"/>
            <a:ext cx="7145839" cy="33117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17220" indent="-571500">
              <a:lnSpc>
                <a:spcPct val="150000"/>
              </a:lnSpc>
              <a:buClr>
                <a:srgbClr val="C00000"/>
              </a:buClr>
              <a:buFont typeface="+mj-lt"/>
              <a:buAutoNum type="romanUcPeriod" startAt="3"/>
            </a:pP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Площадь или КС купленного жилья больше, чем площадь или КС проданного, с учетом размера долей. Если оплачен ДДУ, ЖСК, Инвестирование, то смотрим только площадь нового жилья (из договора).</a:t>
            </a:r>
            <a:endParaRPr lang="ru-RU" sz="24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987574"/>
            <a:ext cx="3762769" cy="6985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УСЛОВИЕ №4</a:t>
            </a:r>
            <a:endParaRPr lang="ru-RU" sz="40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907704" y="2499742"/>
            <a:ext cx="6840760" cy="13681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17220" indent="-571500">
              <a:lnSpc>
                <a:spcPct val="150000"/>
              </a:lnSpc>
              <a:buClr>
                <a:srgbClr val="C00000"/>
              </a:buClr>
              <a:buFont typeface="+mj-lt"/>
              <a:buAutoNum type="romanUcPeriod" startAt="4"/>
            </a:pP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Кадастровая стоимость проданного жилого помещения не превышает  50 млн.</a:t>
            </a:r>
            <a:endParaRPr lang="ru-RU" sz="24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6" name="Google Shape;209;p22"/>
          <p:cNvSpPr txBox="1"/>
          <p:nvPr/>
        </p:nvSpPr>
        <p:spPr>
          <a:xfrm>
            <a:off x="1187624" y="1702080"/>
            <a:ext cx="8222780" cy="173933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СЛУЧАЙ</a:t>
            </a:r>
            <a:b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</a:br>
            <a:r>
              <a:rPr lang="ru-RU" sz="5400" b="1" dirty="0">
                <a:latin typeface="Franklin Gothic Heavy" panose="020B09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№1 </a:t>
            </a:r>
            <a:endParaRPr lang="ru-RU" sz="5400" b="1" dirty="0">
              <a:latin typeface="Franklin Gothic Heavy" panose="020B09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1059582"/>
            <a:ext cx="3762769" cy="6985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УСЛОВИЕ №5</a:t>
            </a:r>
            <a:endParaRPr lang="ru-RU" sz="40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763688" y="2580055"/>
            <a:ext cx="7477279" cy="13681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560070" indent="-514350">
              <a:lnSpc>
                <a:spcPct val="150000"/>
              </a:lnSpc>
              <a:buClr>
                <a:srgbClr val="C00000"/>
              </a:buClr>
              <a:buFont typeface="+mj-lt"/>
              <a:buAutoNum type="romanUcPeriod" startAt="5"/>
            </a:pPr>
            <a:r>
              <a:rPr lang="ru-RU" sz="24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В собственности членов семьи нет иного жилого помещения (с долей семьи более 50%), площадь которого больше приобретенного</a:t>
            </a:r>
            <a:r>
              <a:rPr lang="ru-RU" sz="2400" dirty="0">
                <a:latin typeface="Franklin Gothic Demi" panose="020B07030201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2211710"/>
            <a:ext cx="6981981" cy="1131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Площади иного жилья НЕ суммируются.</a:t>
            </a:r>
            <a:b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b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2800" dirty="0"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ПИСЬМО от 14 февраля 2022 г. </a:t>
            </a:r>
            <a:endParaRPr lang="ru-RU" sz="2800" dirty="0"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800" dirty="0"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№</a:t>
            </a:r>
            <a:r>
              <a:rPr lang="en-GB" sz="2800" dirty="0"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 03-04-05/9868</a:t>
            </a:r>
            <a:endParaRPr lang="ru-RU" sz="2800" dirty="0"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b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endParaRPr lang="ru-RU" sz="36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2339752" y="843558"/>
            <a:ext cx="3086308" cy="787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ВАЖНО</a:t>
            </a:r>
            <a:endParaRPr lang="ru-RU" sz="44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007130" y="543868"/>
            <a:ext cx="4914191" cy="1523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КАК ПРИМЕНЯТЬ 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ПУНКТ 5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571749"/>
            <a:ext cx="7001230" cy="188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150000"/>
              </a:lnSpc>
            </a:pPr>
            <a:r>
              <a:rPr lang="ru-RU" sz="27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Если есть иное жилое помещение </a:t>
            </a:r>
            <a:r>
              <a:rPr lang="ru-RU" sz="2700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меньшей </a:t>
            </a:r>
            <a:endParaRPr lang="ru-RU" sz="2700" u="sng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45720">
              <a:lnSpc>
                <a:spcPct val="150000"/>
              </a:lnSpc>
            </a:pPr>
            <a:r>
              <a:rPr lang="ru-RU" sz="2700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или равной </a:t>
            </a:r>
            <a:r>
              <a:rPr lang="ru-RU" sz="27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площади, чем купленное, </a:t>
            </a:r>
            <a:endParaRPr lang="ru-RU" sz="27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45720">
              <a:lnSpc>
                <a:spcPct val="150000"/>
              </a:lnSpc>
            </a:pPr>
            <a:r>
              <a:rPr lang="ru-RU" sz="27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то освобождение работает.</a:t>
            </a:r>
            <a:endParaRPr lang="ru-RU" sz="27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068302" y="555526"/>
            <a:ext cx="4914191" cy="1523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КАК ПРИМЕНЯТЬ 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ПУНКТ 5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302" y="2787774"/>
            <a:ext cx="6624735" cy="168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150000"/>
              </a:lnSpc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Если есть иное жилое помещение </a:t>
            </a:r>
            <a:r>
              <a:rPr lang="ru-RU" sz="2400" b="1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большей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площади, чем купленное, но в нем </a:t>
            </a:r>
            <a:r>
              <a:rPr lang="ru-RU" sz="2400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доля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семьи </a:t>
            </a:r>
            <a:r>
              <a:rPr lang="ru-RU" sz="2400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более 50%, то освобождение работает.</a:t>
            </a:r>
            <a:endParaRPr lang="ru-RU" sz="24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16;p23"/>
          <p:cNvSpPr txBox="1"/>
          <p:nvPr/>
        </p:nvSpPr>
        <p:spPr>
          <a:xfrm>
            <a:off x="2043511" y="526277"/>
            <a:ext cx="4914191" cy="1523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68551" tIns="68551" rIns="68551" bIns="68551" anchor="t" anchorCtr="0">
            <a:spAutoFit/>
          </a:bodyPr>
          <a:lstStyle/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КАК ПРИМЕНЯТЬ 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r>
              <a:rPr lang="ru-RU" sz="45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ПУНКТ 5</a:t>
            </a:r>
            <a:endParaRPr lang="ru-RU" sz="45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3511" y="2583061"/>
            <a:ext cx="675458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150000"/>
              </a:lnSpc>
            </a:pP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Если есть иное жилое помещение </a:t>
            </a:r>
            <a:r>
              <a:rPr lang="ru-RU" sz="2400" b="1" u="sng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большей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площади, чем купленное и в нем доля семьи более 50%, то освобождение </a:t>
            </a:r>
            <a:r>
              <a:rPr lang="ru-RU" sz="2400" b="1" dirty="0">
                <a:solidFill>
                  <a:srgbClr val="C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работает</a:t>
            </a:r>
            <a:r>
              <a:rPr lang="ru-RU" sz="2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123728" y="627534"/>
            <a:ext cx="6837965" cy="787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А сколько помещений </a:t>
            </a:r>
            <a:endParaRPr lang="ru-RU" sz="32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можно освободить?</a:t>
            </a:r>
            <a:endParaRPr lang="ru-RU" sz="32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2195736" y="2283718"/>
            <a:ext cx="6552728" cy="13333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Если по каждому все 5 условий соблюдены, то освобождается каждое жилое помещение</a:t>
            </a:r>
            <a:r>
              <a:rPr lang="ru-RU" sz="2800" b="1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!</a:t>
            </a:r>
            <a:endParaRPr lang="ru-RU" sz="2800" b="1" dirty="0">
              <a:solidFill>
                <a:schemeClr val="dk1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lang="ru-RU" sz="2800" b="1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ПИСЬМО от 9 ноября 2022 г. 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№</a:t>
            </a:r>
            <a:r>
              <a:rPr lang="en-GB" sz="28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 03-04-07/108875</a:t>
            </a:r>
            <a:endParaRPr lang="en-GB" sz="2800" dirty="0">
              <a:solidFill>
                <a:srgbClr val="C0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marL="45720">
              <a:lnSpc>
                <a:spcPct val="150000"/>
              </a:lnSpc>
              <a:buClr>
                <a:srgbClr val="C00000"/>
              </a:buClr>
            </a:pPr>
            <a:endParaRPr lang="ru-RU" sz="36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1991916" y="2211710"/>
            <a:ext cx="7142660" cy="26666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Нерезиденты тоже освобождаются.</a:t>
            </a:r>
            <a:b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b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28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Декларация не подается, но нужно подать в налоговый орган </a:t>
            </a:r>
            <a:r>
              <a:rPr lang="ru-RU" sz="2800" b="1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письменные Пояснения с приложением документов!</a:t>
            </a:r>
            <a:endParaRPr lang="ru-RU" sz="2800" b="1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45720">
              <a:lnSpc>
                <a:spcPct val="150000"/>
              </a:lnSpc>
              <a:buClr>
                <a:srgbClr val="C00000"/>
              </a:buClr>
            </a:pPr>
            <a:endParaRPr lang="ru-RU" sz="36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09;p22"/>
          <p:cNvSpPr txBox="1"/>
          <p:nvPr/>
        </p:nvSpPr>
        <p:spPr>
          <a:xfrm>
            <a:off x="1991916" y="735320"/>
            <a:ext cx="3024336" cy="787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Franklin Gothic Heavy" panose="020B0903020102020204" pitchFamily="34" charset="0"/>
                <a:ea typeface="Cormorant SC"/>
                <a:cs typeface="Cormorant SC"/>
                <a:sym typeface="Cormorant SC"/>
              </a:rPr>
              <a:t>ГЛАВНОЕ</a:t>
            </a:r>
            <a:endParaRPr lang="ru-RU" sz="4400" b="1" dirty="0">
              <a:solidFill>
                <a:srgbClr val="C00000"/>
              </a:solidFill>
              <a:latin typeface="Franklin Gothic Heavy" panose="020B0903020102020204" pitchFamily="34" charset="0"/>
              <a:ea typeface="Cormorant SC"/>
              <a:cs typeface="Cormorant SC"/>
              <a:sym typeface="Cormorant S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195736" y="1083069"/>
            <a:ext cx="6745280" cy="40383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Если дом подпадает под 5 условий, то освобождается и земля и надворные постройки.</a:t>
            </a:r>
            <a:br>
              <a:rPr lang="ru-RU" sz="24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br>
              <a:rPr lang="ru-RU" sz="24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2400" dirty="0">
                <a:solidFill>
                  <a:schemeClr val="dk1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Но если они не использовались в предпринимательской деятельности!!!</a:t>
            </a:r>
            <a:endParaRPr lang="ru-RU" sz="2400" dirty="0">
              <a:solidFill>
                <a:schemeClr val="dk1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endParaRPr lang="ru-RU" sz="2400" b="1" dirty="0">
              <a:solidFill>
                <a:schemeClr val="dk1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Franklin Gothic Heavy" panose="020B0903020102020204" pitchFamily="34" charset="0"/>
                <a:ea typeface="Montserrat"/>
                <a:cs typeface="Times New Roman" panose="02020603050405020304" pitchFamily="18" charset="0"/>
                <a:sym typeface="Montserrat"/>
              </a:rPr>
              <a:t>Регион может ввести ограничения по площади освобождаемого участка.</a:t>
            </a:r>
            <a:endParaRPr lang="ru-RU" sz="2400" b="1" dirty="0">
              <a:solidFill>
                <a:srgbClr val="C00000"/>
              </a:solidFill>
              <a:latin typeface="Franklin Gothic Heavy" panose="020B0903020102020204" pitchFamily="34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45720">
              <a:lnSpc>
                <a:spcPct val="150000"/>
              </a:lnSpc>
              <a:buClr>
                <a:srgbClr val="C00000"/>
              </a:buClr>
            </a:pPr>
            <a:endParaRPr lang="ru-RU" sz="360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273" y="1275606"/>
            <a:ext cx="6624736" cy="814487"/>
          </a:xfrm>
        </p:spPr>
        <p:txBody>
          <a:bodyPr/>
          <a:lstStyle/>
          <a:p>
            <a:r>
              <a:rPr lang="ru-RU" dirty="0"/>
              <a:t>ЗНАНИЕ – СИЛА!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2643758"/>
            <a:ext cx="6624736" cy="180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Лучше риэлтор расскажет клиенту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 налоговых рисках, чем это сделает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налоговый инспектор.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327" y="237636"/>
            <a:ext cx="6008712" cy="839143"/>
          </a:xfrm>
        </p:spPr>
        <p:txBody>
          <a:bodyPr/>
          <a:lstStyle/>
          <a:p>
            <a:pPr algn="ctr"/>
            <a:r>
              <a:rPr lang="ru-RU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55776" y="1096212"/>
            <a:ext cx="5001815" cy="445393"/>
          </a:xfrm>
        </p:spPr>
        <p:txBody>
          <a:bodyPr/>
          <a:lstStyle/>
          <a:p>
            <a:r>
              <a:rPr lang="ru-RU" dirty="0"/>
              <a:t>Спикер: Баранча Вадим Владимирович</a:t>
            </a:r>
            <a:endParaRPr lang="ru-RU" dirty="0"/>
          </a:p>
        </p:txBody>
      </p:sp>
      <p:sp>
        <p:nvSpPr>
          <p:cNvPr id="5" name="Подзаголовок 2"/>
          <p:cNvSpPr txBox="1"/>
          <p:nvPr/>
        </p:nvSpPr>
        <p:spPr>
          <a:xfrm>
            <a:off x="2512992" y="1686909"/>
            <a:ext cx="4384104" cy="44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QR</a:t>
            </a:r>
            <a:r>
              <a:rPr lang="ru-RU" dirty="0"/>
              <a:t>-код на личную страничку в Каталоге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87774"/>
            <a:ext cx="2016224" cy="1852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787774"/>
            <a:ext cx="2016224" cy="1852833"/>
          </a:xfrm>
          <a:prstGeom prst="rect">
            <a:avLst/>
          </a:prstGeom>
        </p:spPr>
      </p:pic>
      <p:sp>
        <p:nvSpPr>
          <p:cNvPr id="9" name="Подзаголовок 2"/>
          <p:cNvSpPr txBox="1"/>
          <p:nvPr/>
        </p:nvSpPr>
        <p:spPr>
          <a:xfrm>
            <a:off x="5905061" y="2307058"/>
            <a:ext cx="2088232" cy="44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Налоговая школа</a:t>
            </a:r>
            <a:endParaRPr lang="ru-RU" dirty="0"/>
          </a:p>
        </p:txBody>
      </p:sp>
      <p:sp>
        <p:nvSpPr>
          <p:cNvPr id="10" name="Подзаголовок 2"/>
          <p:cNvSpPr txBox="1"/>
          <p:nvPr/>
        </p:nvSpPr>
        <p:spPr>
          <a:xfrm>
            <a:off x="2524681" y="2303516"/>
            <a:ext cx="2088232" cy="44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/>
              <a:t>Баранча</a:t>
            </a:r>
            <a:r>
              <a:rPr lang="ru-RU" dirty="0"/>
              <a:t> В.В.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339752" y="771550"/>
            <a:ext cx="6202857" cy="23842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3200" dirty="0">
                <a:solidFill>
                  <a:schemeClr val="dk1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Истекли сроки владения</a:t>
            </a:r>
            <a:endParaRPr lang="ru-RU" sz="3200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dirty="0">
                <a:solidFill>
                  <a:schemeClr val="dk1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(3 года или 5 лет)</a:t>
            </a:r>
            <a:endParaRPr lang="ru-RU" sz="3200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endParaRPr lang="ru-RU" sz="3200" b="1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b="1" dirty="0">
                <a:solidFill>
                  <a:srgbClr val="C00000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СМОТРИМ ДОЛЮ КАЖДОГО СОВЛАДЕЛЬЦА </a:t>
            </a:r>
            <a:endParaRPr lang="ru-RU" sz="3200" b="1" dirty="0">
              <a:solidFill>
                <a:srgbClr val="C00000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b="1" dirty="0">
                <a:solidFill>
                  <a:srgbClr val="C00000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(в том числе супруга)</a:t>
            </a:r>
            <a:endParaRPr lang="ru-RU" sz="3200" b="1" dirty="0">
              <a:solidFill>
                <a:srgbClr val="C00000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09;p22"/>
          <p:cNvSpPr txBox="1"/>
          <p:nvPr/>
        </p:nvSpPr>
        <p:spPr>
          <a:xfrm>
            <a:off x="2267744" y="1379609"/>
            <a:ext cx="6202857" cy="23842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ru-RU" sz="3200" b="1" dirty="0">
              <a:solidFill>
                <a:schemeClr val="dk1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b="1" dirty="0"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ПРИ ПЕРЕУСТУПКАХ </a:t>
            </a:r>
            <a:endParaRPr lang="ru-RU" sz="3200" b="1" dirty="0"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3200" b="1" dirty="0">
                <a:solidFill>
                  <a:srgbClr val="C00000"/>
                </a:solidFill>
                <a:latin typeface="Franklin Gothic Demi" panose="020B0703020102020204" pitchFamily="34" charset="0"/>
                <a:ea typeface="Cormorant SC"/>
                <a:cs typeface="Times New Roman" panose="02020603050405020304" pitchFamily="18" charset="0"/>
                <a:sym typeface="Cormorant SC"/>
              </a:rPr>
              <a:t>СРОК НЕ РАБОТАЕТ</a:t>
            </a:r>
            <a:endParaRPr lang="ru-RU" sz="3200" b="1" dirty="0">
              <a:solidFill>
                <a:srgbClr val="C00000"/>
              </a:solidFill>
              <a:latin typeface="Franklin Gothic Demi" panose="020B0703020102020204" pitchFamily="34" charset="0"/>
              <a:ea typeface="Cormorant SC"/>
              <a:cs typeface="Times New Roman" panose="02020603050405020304" pitchFamily="18" charset="0"/>
              <a:sym typeface="Cormorant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555776" y="1779662"/>
            <a:ext cx="5400600" cy="18002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r>
              <a:rPr lang="ru-RU" sz="48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ОБЩИЙ СРОК ВЛАДЕНИЯ </a:t>
            </a:r>
            <a:r>
              <a:rPr lang="ru-RU" sz="4800" b="1" dirty="0">
                <a:solidFill>
                  <a:srgbClr val="C0000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5 ЛЕТ</a:t>
            </a:r>
            <a:endParaRPr lang="ru-RU" sz="4800" b="1" dirty="0">
              <a:solidFill>
                <a:srgbClr val="C00000"/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411760" y="1563638"/>
            <a:ext cx="5400600" cy="2376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r>
              <a:rPr lang="ru-RU" sz="48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СОКРАЩЕННЫЙ СРОК ВЛАДЕНИЯ </a:t>
            </a:r>
            <a:r>
              <a:rPr lang="ru-RU" sz="4800" b="1" dirty="0">
                <a:solidFill>
                  <a:srgbClr val="C0000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3 ГОДА</a:t>
            </a:r>
            <a:endParaRPr lang="ru-RU" sz="4800" b="1" dirty="0">
              <a:solidFill>
                <a:srgbClr val="C00000"/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Google Shape;292;p30"/>
          <p:cNvSpPr txBox="1"/>
          <p:nvPr/>
        </p:nvSpPr>
        <p:spPr>
          <a:xfrm>
            <a:off x="2555776" y="1563638"/>
            <a:ext cx="5400600" cy="2376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51" tIns="34266" rIns="68551" bIns="34266" anchor="t" anchorCtr="0">
            <a:noAutofit/>
          </a:bodyPr>
          <a:lstStyle/>
          <a:p>
            <a:r>
              <a:rPr lang="ru-RU" sz="48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Регионы могут сокращать срок владения!!!</a:t>
            </a:r>
            <a:endParaRPr lang="ru-RU" sz="4800" b="1" dirty="0">
              <a:solidFill>
                <a:srgbClr val="C00000"/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6039</Words>
  <Application>WPS Presentation</Application>
  <PresentationFormat>Экран (16:9)</PresentationFormat>
  <Paragraphs>273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7" baseType="lpstr">
      <vt:lpstr>Arial</vt:lpstr>
      <vt:lpstr>SimSun</vt:lpstr>
      <vt:lpstr>Wingdings</vt:lpstr>
      <vt:lpstr>Helvetica Neue</vt:lpstr>
      <vt:lpstr>Franklin Gothic Heavy</vt:lpstr>
      <vt:lpstr>Cormorant SC</vt:lpstr>
      <vt:lpstr>Segoe Print</vt:lpstr>
      <vt:lpstr>Times New Roman</vt:lpstr>
      <vt:lpstr>Franklin Gothic Demi</vt:lpstr>
      <vt:lpstr>Franklin Gothic Medium</vt:lpstr>
      <vt:lpstr>Calibri</vt:lpstr>
      <vt:lpstr>Microsoft YaHei</vt:lpstr>
      <vt:lpstr>Arial Unicode MS</vt:lpstr>
      <vt:lpstr>Aptos</vt:lpstr>
      <vt:lpstr>Montserrat</vt:lpstr>
      <vt:lpstr>Arial</vt:lpstr>
      <vt:lpstr>Libre Franklin</vt:lpstr>
      <vt:lpstr>Тема Office</vt:lpstr>
      <vt:lpstr>PowerPoint 演示文稿</vt:lpstr>
      <vt:lpstr>ВАДИМ БАРАНЧА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ЗНАНИЕ – СИЛА!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otdel_K</dc:creator>
  <cp:lastModifiedBy>Андрей</cp:lastModifiedBy>
  <cp:revision>17</cp:revision>
  <dcterms:created xsi:type="dcterms:W3CDTF">2023-11-13T08:46:00Z</dcterms:created>
  <dcterms:modified xsi:type="dcterms:W3CDTF">2024-10-18T16:07:40Z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714BF5845D0A4CE5A2512F51EA7B96A5_13</vt:lpwstr>
  </property>
  <property fmtid="{D5CDD505-2E9C-101B-9397-08002B2CF9AE}" pid="3" name="KSOProductBuildVer">
    <vt:lpwstr>1049-12.2.0.18607</vt:lpwstr>
  </property>
</Properties>
</file>